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27" r:id="rId2"/>
    <p:sldId id="320" r:id="rId3"/>
    <p:sldId id="319" r:id="rId4"/>
    <p:sldId id="332" r:id="rId5"/>
    <p:sldId id="317" r:id="rId6"/>
    <p:sldId id="310" r:id="rId7"/>
    <p:sldId id="330" r:id="rId8"/>
    <p:sldId id="316" r:id="rId9"/>
    <p:sldId id="311" r:id="rId10"/>
    <p:sldId id="315" r:id="rId11"/>
    <p:sldId id="331" r:id="rId12"/>
    <p:sldId id="329" r:id="rId13"/>
    <p:sldId id="337" r:id="rId14"/>
    <p:sldId id="321" r:id="rId15"/>
    <p:sldId id="340" r:id="rId16"/>
    <p:sldId id="339" r:id="rId17"/>
    <p:sldId id="333" r:id="rId18"/>
    <p:sldId id="342" r:id="rId19"/>
    <p:sldId id="343" r:id="rId20"/>
    <p:sldId id="324" r:id="rId21"/>
    <p:sldId id="345" r:id="rId22"/>
    <p:sldId id="326" r:id="rId23"/>
    <p:sldId id="318" r:id="rId24"/>
    <p:sldId id="338" r:id="rId25"/>
    <p:sldId id="335" r:id="rId26"/>
    <p:sldId id="347"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4" autoAdjust="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F5B71-585B-4CDD-87A5-DC15A9C9013C}" type="datetimeFigureOut">
              <a:rPr lang="ru-RU" smtClean="0"/>
              <a:t>11.05.2022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5E337-2E99-42BD-978D-F37E758941DD}" type="slidenum">
              <a:rPr lang="ru-RU" smtClean="0"/>
              <a:t>‹#›</a:t>
            </a:fld>
            <a:endParaRPr lang="ru-RU"/>
          </a:p>
        </p:txBody>
      </p:sp>
    </p:spTree>
    <p:extLst>
      <p:ext uri="{BB962C8B-B14F-4D97-AF65-F5344CB8AC3E}">
        <p14:creationId xmlns:p14="http://schemas.microsoft.com/office/powerpoint/2010/main" val="949470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95E337-2E99-42BD-978D-F37E758941DD}" type="slidenum">
              <a:rPr lang="ru-RU" smtClean="0"/>
              <a:t>13</a:t>
            </a:fld>
            <a:endParaRPr lang="ru-RU"/>
          </a:p>
        </p:txBody>
      </p:sp>
    </p:spTree>
    <p:extLst>
      <p:ext uri="{BB962C8B-B14F-4D97-AF65-F5344CB8AC3E}">
        <p14:creationId xmlns:p14="http://schemas.microsoft.com/office/powerpoint/2010/main" val="58245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95E337-2E99-42BD-978D-F37E758941DD}" type="slidenum">
              <a:rPr lang="ru-RU" smtClean="0"/>
              <a:t>21</a:t>
            </a:fld>
            <a:endParaRPr lang="ru-RU"/>
          </a:p>
        </p:txBody>
      </p:sp>
    </p:spTree>
    <p:extLst>
      <p:ext uri="{BB962C8B-B14F-4D97-AF65-F5344CB8AC3E}">
        <p14:creationId xmlns:p14="http://schemas.microsoft.com/office/powerpoint/2010/main" val="186755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95E337-2E99-42BD-978D-F37E758941DD}" type="slidenum">
              <a:rPr lang="ru-RU" smtClean="0"/>
              <a:t>22</a:t>
            </a:fld>
            <a:endParaRPr lang="ru-RU"/>
          </a:p>
        </p:txBody>
      </p:sp>
    </p:spTree>
    <p:extLst>
      <p:ext uri="{BB962C8B-B14F-4D97-AF65-F5344CB8AC3E}">
        <p14:creationId xmlns:p14="http://schemas.microsoft.com/office/powerpoint/2010/main" val="1549892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CCFD935-E749-4216-B31D-D6B9CA10F96F}" type="datetimeFigureOut">
              <a:rPr lang="ru-RU" smtClean="0"/>
              <a:t>11.05.2022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CFF556-651B-483C-BF4A-EBB6A7F94A2E}" type="slidenum">
              <a:rPr lang="ru-RU" smtClean="0"/>
              <a:t>‹#›</a:t>
            </a:fld>
            <a:endParaRPr lang="ru-RU"/>
          </a:p>
        </p:txBody>
      </p:sp>
    </p:spTree>
    <p:extLst>
      <p:ext uri="{BB962C8B-B14F-4D97-AF65-F5344CB8AC3E}">
        <p14:creationId xmlns:p14="http://schemas.microsoft.com/office/powerpoint/2010/main" val="119091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CFD935-E749-4216-B31D-D6B9CA10F96F}" type="datetimeFigureOut">
              <a:rPr lang="ru-RU" smtClean="0"/>
              <a:t>11.05.2022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CFF556-651B-483C-BF4A-EBB6A7F94A2E}" type="slidenum">
              <a:rPr lang="ru-RU" smtClean="0"/>
              <a:t>‹#›</a:t>
            </a:fld>
            <a:endParaRPr lang="ru-RU"/>
          </a:p>
        </p:txBody>
      </p:sp>
    </p:spTree>
    <p:extLst>
      <p:ext uri="{BB962C8B-B14F-4D97-AF65-F5344CB8AC3E}">
        <p14:creationId xmlns:p14="http://schemas.microsoft.com/office/powerpoint/2010/main" val="44630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CFD935-E749-4216-B31D-D6B9CA10F96F}" type="datetimeFigureOut">
              <a:rPr lang="ru-RU" smtClean="0"/>
              <a:t>11.05.2022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CFF556-651B-483C-BF4A-EBB6A7F94A2E}" type="slidenum">
              <a:rPr lang="ru-RU" smtClean="0"/>
              <a:t>‹#›</a:t>
            </a:fld>
            <a:endParaRPr lang="ru-RU"/>
          </a:p>
        </p:txBody>
      </p:sp>
    </p:spTree>
    <p:extLst>
      <p:ext uri="{BB962C8B-B14F-4D97-AF65-F5344CB8AC3E}">
        <p14:creationId xmlns:p14="http://schemas.microsoft.com/office/powerpoint/2010/main" val="83193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CFD935-E749-4216-B31D-D6B9CA10F96F}" type="datetimeFigureOut">
              <a:rPr lang="ru-RU" smtClean="0"/>
              <a:t>11.05.2022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CFF556-651B-483C-BF4A-EBB6A7F94A2E}" type="slidenum">
              <a:rPr lang="ru-RU" smtClean="0"/>
              <a:t>‹#›</a:t>
            </a:fld>
            <a:endParaRPr lang="ru-RU"/>
          </a:p>
        </p:txBody>
      </p:sp>
    </p:spTree>
    <p:extLst>
      <p:ext uri="{BB962C8B-B14F-4D97-AF65-F5344CB8AC3E}">
        <p14:creationId xmlns:p14="http://schemas.microsoft.com/office/powerpoint/2010/main" val="66636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CCFD935-E749-4216-B31D-D6B9CA10F96F}" type="datetimeFigureOut">
              <a:rPr lang="ru-RU" smtClean="0"/>
              <a:t>11.05.2022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CFF556-651B-483C-BF4A-EBB6A7F94A2E}" type="slidenum">
              <a:rPr lang="ru-RU" smtClean="0"/>
              <a:t>‹#›</a:t>
            </a:fld>
            <a:endParaRPr lang="ru-RU"/>
          </a:p>
        </p:txBody>
      </p:sp>
    </p:spTree>
    <p:extLst>
      <p:ext uri="{BB962C8B-B14F-4D97-AF65-F5344CB8AC3E}">
        <p14:creationId xmlns:p14="http://schemas.microsoft.com/office/powerpoint/2010/main" val="222124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CCFD935-E749-4216-B31D-D6B9CA10F96F}" type="datetimeFigureOut">
              <a:rPr lang="ru-RU" smtClean="0"/>
              <a:t>11.05.2022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CFF556-651B-483C-BF4A-EBB6A7F94A2E}" type="slidenum">
              <a:rPr lang="ru-RU" smtClean="0"/>
              <a:t>‹#›</a:t>
            </a:fld>
            <a:endParaRPr lang="ru-RU"/>
          </a:p>
        </p:txBody>
      </p:sp>
    </p:spTree>
    <p:extLst>
      <p:ext uri="{BB962C8B-B14F-4D97-AF65-F5344CB8AC3E}">
        <p14:creationId xmlns:p14="http://schemas.microsoft.com/office/powerpoint/2010/main" val="139929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CCFD935-E749-4216-B31D-D6B9CA10F96F}" type="datetimeFigureOut">
              <a:rPr lang="ru-RU" smtClean="0"/>
              <a:t>11.05.2022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CFF556-651B-483C-BF4A-EBB6A7F94A2E}" type="slidenum">
              <a:rPr lang="ru-RU" smtClean="0"/>
              <a:t>‹#›</a:t>
            </a:fld>
            <a:endParaRPr lang="ru-RU"/>
          </a:p>
        </p:txBody>
      </p:sp>
    </p:spTree>
    <p:extLst>
      <p:ext uri="{BB962C8B-B14F-4D97-AF65-F5344CB8AC3E}">
        <p14:creationId xmlns:p14="http://schemas.microsoft.com/office/powerpoint/2010/main" val="369720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CCFD935-E749-4216-B31D-D6B9CA10F96F}" type="datetimeFigureOut">
              <a:rPr lang="ru-RU" smtClean="0"/>
              <a:t>11.05.2022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CFF556-651B-483C-BF4A-EBB6A7F94A2E}" type="slidenum">
              <a:rPr lang="ru-RU" smtClean="0"/>
              <a:t>‹#›</a:t>
            </a:fld>
            <a:endParaRPr lang="ru-RU"/>
          </a:p>
        </p:txBody>
      </p:sp>
    </p:spTree>
    <p:extLst>
      <p:ext uri="{BB962C8B-B14F-4D97-AF65-F5344CB8AC3E}">
        <p14:creationId xmlns:p14="http://schemas.microsoft.com/office/powerpoint/2010/main" val="269525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CFD935-E749-4216-B31D-D6B9CA10F96F}" type="datetimeFigureOut">
              <a:rPr lang="ru-RU" smtClean="0"/>
              <a:t>11.05.2022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CFF556-651B-483C-BF4A-EBB6A7F94A2E}" type="slidenum">
              <a:rPr lang="ru-RU" smtClean="0"/>
              <a:t>‹#›</a:t>
            </a:fld>
            <a:endParaRPr lang="ru-RU"/>
          </a:p>
        </p:txBody>
      </p:sp>
    </p:spTree>
    <p:extLst>
      <p:ext uri="{BB962C8B-B14F-4D97-AF65-F5344CB8AC3E}">
        <p14:creationId xmlns:p14="http://schemas.microsoft.com/office/powerpoint/2010/main" val="177443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CCFD935-E749-4216-B31D-D6B9CA10F96F}" type="datetimeFigureOut">
              <a:rPr lang="ru-RU" smtClean="0"/>
              <a:t>11.05.2022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CFF556-651B-483C-BF4A-EBB6A7F94A2E}" type="slidenum">
              <a:rPr lang="ru-RU" smtClean="0"/>
              <a:t>‹#›</a:t>
            </a:fld>
            <a:endParaRPr lang="ru-RU"/>
          </a:p>
        </p:txBody>
      </p:sp>
    </p:spTree>
    <p:extLst>
      <p:ext uri="{BB962C8B-B14F-4D97-AF65-F5344CB8AC3E}">
        <p14:creationId xmlns:p14="http://schemas.microsoft.com/office/powerpoint/2010/main" val="329483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CCFD935-E749-4216-B31D-D6B9CA10F96F}" type="datetimeFigureOut">
              <a:rPr lang="ru-RU" smtClean="0"/>
              <a:t>11.05.2022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CFF556-651B-483C-BF4A-EBB6A7F94A2E}" type="slidenum">
              <a:rPr lang="ru-RU" smtClean="0"/>
              <a:t>‹#›</a:t>
            </a:fld>
            <a:endParaRPr lang="ru-RU"/>
          </a:p>
        </p:txBody>
      </p:sp>
    </p:spTree>
    <p:extLst>
      <p:ext uri="{BB962C8B-B14F-4D97-AF65-F5344CB8AC3E}">
        <p14:creationId xmlns:p14="http://schemas.microsoft.com/office/powerpoint/2010/main" val="242322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FD935-E749-4216-B31D-D6B9CA10F96F}" type="datetimeFigureOut">
              <a:rPr lang="ru-RU" smtClean="0"/>
              <a:t>11.05.2022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FF556-651B-483C-BF4A-EBB6A7F94A2E}" type="slidenum">
              <a:rPr lang="ru-RU" smtClean="0"/>
              <a:t>‹#›</a:t>
            </a:fld>
            <a:endParaRPr lang="ru-RU"/>
          </a:p>
        </p:txBody>
      </p:sp>
    </p:spTree>
    <p:extLst>
      <p:ext uri="{BB962C8B-B14F-4D97-AF65-F5344CB8AC3E}">
        <p14:creationId xmlns:p14="http://schemas.microsoft.com/office/powerpoint/2010/main" val="2743705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18.jpg"/><Relationship Id="rId3" Type="http://schemas.openxmlformats.org/officeDocument/2006/relationships/image" Target="../media/image1.jpg"/><Relationship Id="rId7" Type="http://schemas.openxmlformats.org/officeDocument/2006/relationships/image" Target="../media/image25.jpg"/><Relationship Id="rId12"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e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1.jpg"/><Relationship Id="rId5" Type="http://schemas.microsoft.com/office/2007/relationships/hdphoto" Target="../media/hdphoto2.wdp"/><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Группа 2"/>
          <p:cNvGrpSpPr/>
          <p:nvPr/>
        </p:nvGrpSpPr>
        <p:grpSpPr>
          <a:xfrm>
            <a:off x="4051060" y="-281867"/>
            <a:ext cx="8517458" cy="7341573"/>
            <a:chOff x="2112443" y="-312841"/>
            <a:chExt cx="8517458" cy="7341573"/>
          </a:xfrm>
        </p:grpSpPr>
        <p:pic>
          <p:nvPicPr>
            <p:cNvPr id="2050" name="Picture 2" descr="http://rm.mosconsv.ru/wp-content/uploads/2012/10/v-gazetu-1024x8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529" y="682415"/>
              <a:ext cx="6163653" cy="535106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2443" y="-312841"/>
              <a:ext cx="8517458" cy="7341573"/>
            </a:xfrm>
            <a:prstGeom prst="rect">
              <a:avLst/>
            </a:prstGeom>
          </p:spPr>
        </p:pic>
      </p:grpSp>
      <p:sp>
        <p:nvSpPr>
          <p:cNvPr id="5" name="TextBox 4"/>
          <p:cNvSpPr txBox="1"/>
          <p:nvPr/>
        </p:nvSpPr>
        <p:spPr>
          <a:xfrm>
            <a:off x="501740" y="2686131"/>
            <a:ext cx="4132863" cy="1661993"/>
          </a:xfrm>
          <a:prstGeom prst="rect">
            <a:avLst/>
          </a:prstGeom>
          <a:noFill/>
        </p:spPr>
        <p:txBody>
          <a:bodyPr wrap="none" rtlCol="0">
            <a:spAutoFit/>
          </a:bodyPr>
          <a:lstStyle/>
          <a:p>
            <a:pPr algn="ctr"/>
            <a:r>
              <a:rPr lang="ru-RU" sz="2800" i="1" dirty="0" smtClean="0">
                <a:latin typeface="Bookman Old Style" panose="02050604050505020204" pitchFamily="18" charset="0"/>
              </a:rPr>
              <a:t>ЮРИЙ НИКОЛАЕВИЧ</a:t>
            </a:r>
          </a:p>
          <a:p>
            <a:pPr algn="ctr"/>
            <a:r>
              <a:rPr lang="ru-RU" sz="2800" i="1" dirty="0" smtClean="0">
                <a:latin typeface="Bookman Old Style" panose="02050604050505020204" pitchFamily="18" charset="0"/>
              </a:rPr>
              <a:t>ХОЛОПОВ</a:t>
            </a:r>
          </a:p>
          <a:p>
            <a:pPr algn="ctr"/>
            <a:r>
              <a:rPr lang="ru-RU" sz="2800" i="1" dirty="0" smtClean="0">
                <a:latin typeface="Bookman Old Style" panose="02050604050505020204" pitchFamily="18" charset="0"/>
              </a:rPr>
              <a:t>1932 - 2003</a:t>
            </a:r>
          </a:p>
          <a:p>
            <a:pPr algn="ctr"/>
            <a:endParaRPr lang="ru-RU" i="1" dirty="0" smtClean="0">
              <a:latin typeface="Bookman Old Style" panose="02050604050505020204" pitchFamily="18" charset="0"/>
            </a:endParaRPr>
          </a:p>
        </p:txBody>
      </p:sp>
    </p:spTree>
    <p:extLst>
      <p:ext uri="{BB962C8B-B14F-4D97-AF65-F5344CB8AC3E}">
        <p14:creationId xmlns:p14="http://schemas.microsoft.com/office/powerpoint/2010/main" val="2501591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Группа 4"/>
          <p:cNvGrpSpPr/>
          <p:nvPr/>
        </p:nvGrpSpPr>
        <p:grpSpPr>
          <a:xfrm>
            <a:off x="4751232" y="-665212"/>
            <a:ext cx="6799791" cy="8209012"/>
            <a:chOff x="1751954" y="-633055"/>
            <a:chExt cx="6627118" cy="7754819"/>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277" y="444696"/>
              <a:ext cx="4751708" cy="559625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188103" y="-69204"/>
              <a:ext cx="7754819" cy="6627118"/>
            </a:xfrm>
            <a:prstGeom prst="rect">
              <a:avLst/>
            </a:prstGeom>
          </p:spPr>
        </p:pic>
      </p:grpSp>
      <p:sp>
        <p:nvSpPr>
          <p:cNvPr id="6" name="TextBox 5"/>
          <p:cNvSpPr txBox="1"/>
          <p:nvPr/>
        </p:nvSpPr>
        <p:spPr>
          <a:xfrm>
            <a:off x="607377" y="2883672"/>
            <a:ext cx="3876382" cy="1354217"/>
          </a:xfrm>
          <a:prstGeom prst="rect">
            <a:avLst/>
          </a:prstGeom>
          <a:noFill/>
        </p:spPr>
        <p:txBody>
          <a:bodyPr wrap="none" rtlCol="0">
            <a:spAutoFit/>
          </a:bodyPr>
          <a:lstStyle/>
          <a:p>
            <a:pPr algn="ctr"/>
            <a:r>
              <a:rPr lang="ru-RU" sz="3200" i="1" dirty="0" smtClean="0">
                <a:latin typeface="Bookman Old Style" panose="02050604050505020204" pitchFamily="18" charset="0"/>
              </a:rPr>
              <a:t>Семен Семенович</a:t>
            </a:r>
          </a:p>
          <a:p>
            <a:pPr algn="ctr"/>
            <a:r>
              <a:rPr lang="ru-RU" sz="3200" i="1" dirty="0" smtClean="0">
                <a:latin typeface="Bookman Old Style" panose="02050604050505020204" pitchFamily="18" charset="0"/>
              </a:rPr>
              <a:t>Богатырев</a:t>
            </a:r>
          </a:p>
          <a:p>
            <a:pPr algn="ctr"/>
            <a:endParaRPr lang="ru-RU" i="1" dirty="0" smtClean="0">
              <a:latin typeface="Bookman Old Style" panose="02050604050505020204" pitchFamily="18" charset="0"/>
            </a:endParaRPr>
          </a:p>
        </p:txBody>
      </p:sp>
    </p:spTree>
    <p:extLst>
      <p:ext uri="{BB962C8B-B14F-4D97-AF65-F5344CB8AC3E}">
        <p14:creationId xmlns:p14="http://schemas.microsoft.com/office/powerpoint/2010/main" val="3000613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559" y="96371"/>
            <a:ext cx="4295775" cy="6667500"/>
          </a:xfrm>
          <a:prstGeom prst="rect">
            <a:avLst/>
          </a:prstGeom>
        </p:spPr>
      </p:pic>
    </p:spTree>
    <p:extLst>
      <p:ext uri="{BB962C8B-B14F-4D97-AF65-F5344CB8AC3E}">
        <p14:creationId xmlns:p14="http://schemas.microsoft.com/office/powerpoint/2010/main" val="2955913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258"/>
            <a:ext cx="5023037" cy="336176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651" y="188258"/>
            <a:ext cx="3162300" cy="476250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0565" y="188258"/>
            <a:ext cx="3390453" cy="4784913"/>
          </a:xfrm>
          <a:prstGeom prst="rect">
            <a:avLst/>
          </a:prstGeom>
        </p:spPr>
      </p:pic>
      <p:sp>
        <p:nvSpPr>
          <p:cNvPr id="9" name="TextBox 8"/>
          <p:cNvSpPr txBox="1"/>
          <p:nvPr/>
        </p:nvSpPr>
        <p:spPr>
          <a:xfrm>
            <a:off x="818586" y="4027428"/>
            <a:ext cx="3385863" cy="923330"/>
          </a:xfrm>
          <a:prstGeom prst="rect">
            <a:avLst/>
          </a:prstGeom>
          <a:noFill/>
        </p:spPr>
        <p:txBody>
          <a:bodyPr wrap="none" rtlCol="0">
            <a:spAutoFit/>
          </a:bodyPr>
          <a:lstStyle/>
          <a:p>
            <a:pPr algn="ctr"/>
            <a:r>
              <a:rPr lang="ru-RU" i="1" dirty="0" smtClean="0">
                <a:latin typeface="Bookman Old Style" panose="02050604050505020204" pitchFamily="18" charset="0"/>
              </a:rPr>
              <a:t>Московская консерватория</a:t>
            </a:r>
          </a:p>
          <a:p>
            <a:pPr algn="ctr"/>
            <a:r>
              <a:rPr lang="ru-RU" i="1" dirty="0" smtClean="0">
                <a:latin typeface="Bookman Old Style" panose="02050604050505020204" pitchFamily="18" charset="0"/>
              </a:rPr>
              <a:t>им. П.И. Чайковского</a:t>
            </a:r>
          </a:p>
          <a:p>
            <a:pPr algn="ctr"/>
            <a:endParaRPr lang="ru-RU" i="1" dirty="0" smtClean="0">
              <a:latin typeface="Bookman Old Style" panose="02050604050505020204" pitchFamily="18" charset="0"/>
            </a:endParaRPr>
          </a:p>
        </p:txBody>
      </p:sp>
      <p:sp>
        <p:nvSpPr>
          <p:cNvPr id="10" name="TextBox 9"/>
          <p:cNvSpPr txBox="1"/>
          <p:nvPr/>
        </p:nvSpPr>
        <p:spPr>
          <a:xfrm>
            <a:off x="5049329" y="5211694"/>
            <a:ext cx="3384261" cy="923330"/>
          </a:xfrm>
          <a:prstGeom prst="rect">
            <a:avLst/>
          </a:prstGeom>
          <a:noFill/>
        </p:spPr>
        <p:txBody>
          <a:bodyPr wrap="none" rtlCol="0">
            <a:spAutoFit/>
          </a:bodyPr>
          <a:lstStyle/>
          <a:p>
            <a:pPr algn="ctr"/>
            <a:r>
              <a:rPr lang="ru-RU" i="1" dirty="0" smtClean="0">
                <a:latin typeface="Bookman Old Style" panose="02050604050505020204" pitchFamily="18" charset="0"/>
              </a:rPr>
              <a:t>Училище при </a:t>
            </a:r>
          </a:p>
          <a:p>
            <a:pPr algn="ctr"/>
            <a:r>
              <a:rPr lang="ru-RU" i="1" dirty="0" smtClean="0">
                <a:latin typeface="Bookman Old Style" panose="02050604050505020204" pitchFamily="18" charset="0"/>
              </a:rPr>
              <a:t>Московской консерватории</a:t>
            </a:r>
          </a:p>
          <a:p>
            <a:pPr algn="ctr"/>
            <a:endParaRPr lang="ru-RU" i="1" dirty="0" smtClean="0">
              <a:latin typeface="Bookman Old Style" panose="02050604050505020204" pitchFamily="18" charset="0"/>
            </a:endParaRPr>
          </a:p>
        </p:txBody>
      </p:sp>
      <p:sp>
        <p:nvSpPr>
          <p:cNvPr id="11" name="TextBox 10"/>
          <p:cNvSpPr txBox="1"/>
          <p:nvPr/>
        </p:nvSpPr>
        <p:spPr>
          <a:xfrm>
            <a:off x="8471527" y="5211694"/>
            <a:ext cx="3528530" cy="923330"/>
          </a:xfrm>
          <a:prstGeom prst="rect">
            <a:avLst/>
          </a:prstGeom>
          <a:noFill/>
        </p:spPr>
        <p:txBody>
          <a:bodyPr wrap="none" rtlCol="0">
            <a:spAutoFit/>
          </a:bodyPr>
          <a:lstStyle/>
          <a:p>
            <a:pPr algn="ctr"/>
            <a:r>
              <a:rPr lang="ru-RU" i="1" dirty="0" smtClean="0">
                <a:latin typeface="Bookman Old Style" panose="02050604050505020204" pitchFamily="18" charset="0"/>
              </a:rPr>
              <a:t>Центральная музыкальная </a:t>
            </a:r>
          </a:p>
          <a:p>
            <a:pPr algn="ctr"/>
            <a:r>
              <a:rPr lang="ru-RU" i="1" dirty="0">
                <a:latin typeface="Bookman Old Style" panose="02050604050505020204" pitchFamily="18" charset="0"/>
              </a:rPr>
              <a:t>ш</a:t>
            </a:r>
            <a:r>
              <a:rPr lang="ru-RU" i="1" dirty="0" smtClean="0">
                <a:latin typeface="Bookman Old Style" panose="02050604050505020204" pitchFamily="18" charset="0"/>
              </a:rPr>
              <a:t>кола при</a:t>
            </a:r>
          </a:p>
          <a:p>
            <a:pPr algn="ctr"/>
            <a:r>
              <a:rPr lang="ru-RU" i="1" dirty="0" smtClean="0">
                <a:latin typeface="Bookman Old Style" panose="02050604050505020204" pitchFamily="18" charset="0"/>
              </a:rPr>
              <a:t> Московской консерватории</a:t>
            </a:r>
          </a:p>
        </p:txBody>
      </p:sp>
    </p:spTree>
    <p:extLst>
      <p:ext uri="{BB962C8B-B14F-4D97-AF65-F5344CB8AC3E}">
        <p14:creationId xmlns:p14="http://schemas.microsoft.com/office/powerpoint/2010/main" val="3225112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98" y="1"/>
            <a:ext cx="2301608" cy="3255132"/>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1583" y="-1"/>
            <a:ext cx="2296435" cy="3235569"/>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6487" y="-25817"/>
            <a:ext cx="2291292" cy="3207809"/>
          </a:xfrm>
          <a:prstGeom prst="rect">
            <a:avLst/>
          </a:prstGeom>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7750" y="20864"/>
            <a:ext cx="2263835" cy="3201710"/>
          </a:xfrm>
          <a:prstGeom prst="rect">
            <a:avLst/>
          </a:prstGeom>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625" y="3404714"/>
            <a:ext cx="2345357" cy="3453286"/>
          </a:xfrm>
          <a:prstGeom prst="rect">
            <a:avLst/>
          </a:prstGeom>
        </p:spPr>
      </p:pic>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36744" y="3404714"/>
            <a:ext cx="2296435" cy="3453286"/>
          </a:xfrm>
          <a:prstGeom prst="rect">
            <a:avLst/>
          </a:prstGeom>
        </p:spPr>
      </p:pic>
      <p:pic>
        <p:nvPicPr>
          <p:cNvPr id="10" name="Рисунок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4123" y="3404714"/>
            <a:ext cx="2263835" cy="3453286"/>
          </a:xfrm>
          <a:prstGeom prst="rect">
            <a:avLst/>
          </a:prstGeom>
        </p:spPr>
      </p:pic>
      <p:pic>
        <p:nvPicPr>
          <p:cNvPr id="11" name="Рисунок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05286" y="3404714"/>
            <a:ext cx="2292809" cy="3453286"/>
          </a:xfrm>
          <a:prstGeom prst="rect">
            <a:avLst/>
          </a:prstGeom>
        </p:spPr>
      </p:pic>
      <p:pic>
        <p:nvPicPr>
          <p:cNvPr id="2" name="Рисунок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22681" y="-74577"/>
            <a:ext cx="2300090" cy="3256569"/>
          </a:xfrm>
          <a:prstGeom prst="rect">
            <a:avLst/>
          </a:prstGeom>
        </p:spPr>
      </p:pic>
      <p:pic>
        <p:nvPicPr>
          <p:cNvPr id="13" name="Рисунок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55297" y="3377121"/>
            <a:ext cx="2234857" cy="3468736"/>
          </a:xfrm>
          <a:prstGeom prst="rect">
            <a:avLst/>
          </a:prstGeom>
        </p:spPr>
      </p:pic>
    </p:spTree>
    <p:extLst>
      <p:ext uri="{BB962C8B-B14F-4D97-AF65-F5344CB8AC3E}">
        <p14:creationId xmlns:p14="http://schemas.microsoft.com/office/powerpoint/2010/main" val="3771954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327640" y="593412"/>
            <a:ext cx="10304583" cy="5016758"/>
          </a:xfrm>
          <a:prstGeom prst="rect">
            <a:avLst/>
          </a:prstGeom>
        </p:spPr>
        <p:txBody>
          <a:bodyPr wrap="square">
            <a:spAutoFit/>
          </a:bodyPr>
          <a:lstStyle/>
          <a:p>
            <a:r>
              <a:rPr lang="ru-RU" sz="3200" i="1" dirty="0">
                <a:latin typeface="Bookman Old Style" panose="02050604050505020204" pitchFamily="18" charset="0"/>
                <a:ea typeface="Calibri" panose="020F0502020204030204" pitchFamily="34" charset="0"/>
              </a:rPr>
              <a:t>«Описательность – злейший враг анализа</a:t>
            </a:r>
            <a:r>
              <a:rPr lang="ru-RU" sz="3200" i="1" dirty="0" smtClean="0">
                <a:latin typeface="Bookman Old Style" panose="02050604050505020204" pitchFamily="18" charset="0"/>
                <a:ea typeface="Calibri" panose="020F0502020204030204" pitchFamily="34" charset="0"/>
              </a:rPr>
              <a:t>» </a:t>
            </a:r>
          </a:p>
          <a:p>
            <a:endParaRPr lang="ru-RU" sz="3200" i="1" dirty="0" smtClean="0">
              <a:latin typeface="Bookman Old Style" panose="02050604050505020204" pitchFamily="18" charset="0"/>
              <a:ea typeface="Calibri" panose="020F0502020204030204" pitchFamily="34" charset="0"/>
            </a:endParaRPr>
          </a:p>
          <a:p>
            <a:r>
              <a:rPr lang="ru-RU" sz="3200" i="1" dirty="0" smtClean="0">
                <a:latin typeface="Bookman Old Style" panose="02050604050505020204" pitchFamily="18" charset="0"/>
                <a:ea typeface="Calibri" panose="020F0502020204030204" pitchFamily="34" charset="0"/>
              </a:rPr>
              <a:t>«</a:t>
            </a:r>
            <a:r>
              <a:rPr lang="ru-RU" sz="3200" i="1" dirty="0">
                <a:latin typeface="Bookman Old Style" panose="02050604050505020204" pitchFamily="18" charset="0"/>
                <a:ea typeface="Calibri" panose="020F0502020204030204" pitchFamily="34" charset="0"/>
              </a:rPr>
              <a:t>Реприза в сонате пишется затем, </a:t>
            </a:r>
            <a:endParaRPr lang="ru-RU" sz="3200" i="1" dirty="0" smtClean="0">
              <a:latin typeface="Bookman Old Style" panose="02050604050505020204" pitchFamily="18" charset="0"/>
              <a:ea typeface="Calibri" panose="020F0502020204030204" pitchFamily="34" charset="0"/>
            </a:endParaRPr>
          </a:p>
          <a:p>
            <a:r>
              <a:rPr lang="ru-RU" sz="3200" i="1" dirty="0" smtClean="0">
                <a:latin typeface="Bookman Old Style" panose="02050604050505020204" pitchFamily="18" charset="0"/>
                <a:ea typeface="Calibri" panose="020F0502020204030204" pitchFamily="34" charset="0"/>
              </a:rPr>
              <a:t>чтобы </a:t>
            </a:r>
            <a:r>
              <a:rPr lang="ru-RU" sz="3200" i="1" dirty="0">
                <a:latin typeface="Bookman Old Style" panose="02050604050505020204" pitchFamily="18" charset="0"/>
                <a:ea typeface="Calibri" panose="020F0502020204030204" pitchFamily="34" charset="0"/>
              </a:rPr>
              <a:t>не повторять экспозицию</a:t>
            </a:r>
            <a:r>
              <a:rPr lang="ru-RU" sz="3200" i="1" dirty="0" smtClean="0">
                <a:latin typeface="Bookman Old Style" panose="02050604050505020204" pitchFamily="18" charset="0"/>
                <a:ea typeface="Calibri" panose="020F0502020204030204" pitchFamily="34" charset="0"/>
              </a:rPr>
              <a:t>» </a:t>
            </a:r>
          </a:p>
          <a:p>
            <a:endParaRPr lang="ru-RU" sz="3200" i="1" dirty="0" smtClean="0">
              <a:latin typeface="Bookman Old Style" panose="02050604050505020204" pitchFamily="18" charset="0"/>
              <a:ea typeface="Calibri" panose="020F0502020204030204" pitchFamily="34" charset="0"/>
            </a:endParaRPr>
          </a:p>
          <a:p>
            <a:r>
              <a:rPr lang="ru-RU" sz="3200" i="1" dirty="0" smtClean="0">
                <a:latin typeface="Bookman Old Style" panose="02050604050505020204" pitchFamily="18" charset="0"/>
                <a:ea typeface="Calibri" panose="020F0502020204030204" pitchFamily="34" charset="0"/>
              </a:rPr>
              <a:t>«</a:t>
            </a:r>
            <a:r>
              <a:rPr lang="ru-RU" sz="3200" i="1" dirty="0">
                <a:latin typeface="Bookman Old Style" panose="02050604050505020204" pitchFamily="18" charset="0"/>
                <a:ea typeface="Calibri" panose="020F0502020204030204" pitchFamily="34" charset="0"/>
              </a:rPr>
              <a:t>Основной тон – это корень аккорда</a:t>
            </a:r>
            <a:r>
              <a:rPr lang="ru-RU" sz="3200" i="1" dirty="0" smtClean="0">
                <a:latin typeface="Bookman Old Style" panose="02050604050505020204" pitchFamily="18" charset="0"/>
                <a:ea typeface="Calibri" panose="020F0502020204030204" pitchFamily="34" charset="0"/>
              </a:rPr>
              <a:t>»</a:t>
            </a:r>
          </a:p>
          <a:p>
            <a:endParaRPr lang="ru-RU" sz="3200" i="1" dirty="0" smtClean="0">
              <a:latin typeface="Bookman Old Style" panose="02050604050505020204" pitchFamily="18" charset="0"/>
            </a:endParaRPr>
          </a:p>
          <a:p>
            <a:r>
              <a:rPr lang="ru-RU" sz="3200" i="1" dirty="0" smtClean="0">
                <a:latin typeface="Bookman Old Style" panose="02050604050505020204" pitchFamily="18" charset="0"/>
              </a:rPr>
              <a:t>«</a:t>
            </a:r>
            <a:r>
              <a:rPr lang="ru-RU" sz="3200" i="1" dirty="0">
                <a:latin typeface="Bookman Old Style" panose="02050604050505020204" pitchFamily="18" charset="0"/>
              </a:rPr>
              <a:t>Читать – значит писать</a:t>
            </a:r>
            <a:r>
              <a:rPr lang="ru-RU" sz="3200" i="1" dirty="0" smtClean="0">
                <a:latin typeface="Bookman Old Style" panose="02050604050505020204" pitchFamily="18" charset="0"/>
              </a:rPr>
              <a:t>»</a:t>
            </a:r>
          </a:p>
          <a:p>
            <a:endParaRPr lang="ru-RU" sz="3200" dirty="0">
              <a:latin typeface="Bookman Old Style" panose="02050604050505020204" pitchFamily="18" charset="0"/>
            </a:endParaRPr>
          </a:p>
          <a:p>
            <a:pPr algn="r"/>
            <a:r>
              <a:rPr lang="ru-RU" sz="3200" dirty="0" smtClean="0">
                <a:latin typeface="Bookman Old Style" panose="02050604050505020204" pitchFamily="18" charset="0"/>
              </a:rPr>
              <a:t>Ю.Н. Холопов</a:t>
            </a:r>
            <a:endParaRPr lang="ru-RU" sz="3200" dirty="0">
              <a:latin typeface="Bookman Old Style" panose="02050604050505020204" pitchFamily="18" charset="0"/>
            </a:endParaRPr>
          </a:p>
        </p:txBody>
      </p:sp>
    </p:spTree>
    <p:extLst>
      <p:ext uri="{BB962C8B-B14F-4D97-AF65-F5344CB8AC3E}">
        <p14:creationId xmlns:p14="http://schemas.microsoft.com/office/powerpoint/2010/main" val="775944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Рисунок 2" descr="Musica Theorica: все 13 выпусков"/>
          <p:cNvPicPr/>
          <p:nvPr/>
        </p:nvPicPr>
        <p:blipFill>
          <a:blip r:embed="rId3">
            <a:extLst>
              <a:ext uri="{28A0092B-C50C-407E-A947-70E740481C1C}">
                <a14:useLocalDpi xmlns:a14="http://schemas.microsoft.com/office/drawing/2010/main" val="0"/>
              </a:ext>
            </a:extLst>
          </a:blip>
          <a:srcRect/>
          <a:stretch>
            <a:fillRect/>
          </a:stretch>
        </p:blipFill>
        <p:spPr bwMode="auto">
          <a:xfrm>
            <a:off x="2338754" y="131886"/>
            <a:ext cx="7060223" cy="6515100"/>
          </a:xfrm>
          <a:prstGeom prst="rect">
            <a:avLst/>
          </a:prstGeom>
          <a:noFill/>
          <a:ln>
            <a:noFill/>
          </a:ln>
        </p:spPr>
      </p:pic>
    </p:spTree>
    <p:extLst>
      <p:ext uri="{BB962C8B-B14F-4D97-AF65-F5344CB8AC3E}">
        <p14:creationId xmlns:p14="http://schemas.microsoft.com/office/powerpoint/2010/main" val="96222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Рисунок 5" descr="Экзамен по гармонии, июнь 2002 года"/>
          <p:cNvPicPr/>
          <p:nvPr/>
        </p:nvPicPr>
        <p:blipFill>
          <a:blip r:embed="rId3">
            <a:extLst>
              <a:ext uri="{28A0092B-C50C-407E-A947-70E740481C1C}">
                <a14:useLocalDpi xmlns:a14="http://schemas.microsoft.com/office/drawing/2010/main" val="0"/>
              </a:ext>
            </a:extLst>
          </a:blip>
          <a:srcRect/>
          <a:stretch>
            <a:fillRect/>
          </a:stretch>
        </p:blipFill>
        <p:spPr bwMode="auto">
          <a:xfrm>
            <a:off x="232612" y="234146"/>
            <a:ext cx="6161463" cy="2885572"/>
          </a:xfrm>
          <a:prstGeom prst="rect">
            <a:avLst/>
          </a:prstGeom>
          <a:noFill/>
          <a:ln>
            <a:noFill/>
          </a:ln>
        </p:spPr>
      </p:pic>
      <p:pic>
        <p:nvPicPr>
          <p:cNvPr id="9" name="Рисунок 8" descr="Экзамен по гармонии, июнь 2002 года"/>
          <p:cNvPicPr/>
          <p:nvPr/>
        </p:nvPicPr>
        <p:blipFill>
          <a:blip r:embed="rId4">
            <a:extLst>
              <a:ext uri="{28A0092B-C50C-407E-A947-70E740481C1C}">
                <a14:useLocalDpi xmlns:a14="http://schemas.microsoft.com/office/drawing/2010/main" val="0"/>
              </a:ext>
            </a:extLst>
          </a:blip>
          <a:srcRect/>
          <a:stretch>
            <a:fillRect/>
          </a:stretch>
        </p:blipFill>
        <p:spPr bwMode="auto">
          <a:xfrm>
            <a:off x="232613" y="3544476"/>
            <a:ext cx="6161463" cy="3111818"/>
          </a:xfrm>
          <a:prstGeom prst="rect">
            <a:avLst/>
          </a:prstGeom>
          <a:noFill/>
          <a:ln>
            <a:noFill/>
          </a:ln>
        </p:spPr>
      </p:pic>
      <p:sp>
        <p:nvSpPr>
          <p:cNvPr id="2" name="Прямоугольник 1"/>
          <p:cNvSpPr/>
          <p:nvPr/>
        </p:nvSpPr>
        <p:spPr>
          <a:xfrm>
            <a:off x="7203141" y="731094"/>
            <a:ext cx="6096000" cy="1477328"/>
          </a:xfrm>
          <a:prstGeom prst="rect">
            <a:avLst/>
          </a:prstGeom>
        </p:spPr>
        <p:txBody>
          <a:bodyPr>
            <a:spAutoFit/>
          </a:bodyPr>
          <a:lstStyle/>
          <a:p>
            <a:pPr algn="just">
              <a:spcAft>
                <a:spcPts val="0"/>
              </a:spcAft>
              <a:tabLst>
                <a:tab pos="180340" algn="l"/>
              </a:tabLst>
            </a:pPr>
            <a:r>
              <a:rPr lang="ru-RU" dirty="0">
                <a:solidFill>
                  <a:srgbClr val="000000"/>
                </a:solidFill>
                <a:latin typeface="Bookman Old Style" panose="02050604050505020204" pitchFamily="18" charset="0"/>
                <a:ea typeface="Times New Roman" panose="02020603050405020304" pitchFamily="18" charset="0"/>
              </a:rPr>
              <a:t>Экзамен по гармонии, июнь 2002 г. </a:t>
            </a:r>
            <a:endParaRPr lang="ru-RU" dirty="0" smtClean="0">
              <a:solidFill>
                <a:srgbClr val="000000"/>
              </a:solidFill>
              <a:latin typeface="Bookman Old Style" panose="02050604050505020204" pitchFamily="18" charset="0"/>
              <a:ea typeface="Times New Roman" panose="02020603050405020304" pitchFamily="18" charset="0"/>
            </a:endParaRPr>
          </a:p>
          <a:p>
            <a:pPr algn="just">
              <a:spcAft>
                <a:spcPts val="0"/>
              </a:spcAft>
              <a:tabLst>
                <a:tab pos="180340" algn="l"/>
              </a:tabLst>
            </a:pPr>
            <a:r>
              <a:rPr lang="ru-RU" dirty="0" smtClean="0">
                <a:solidFill>
                  <a:srgbClr val="000000"/>
                </a:solidFill>
                <a:latin typeface="Bookman Old Style" panose="02050604050505020204" pitchFamily="18" charset="0"/>
                <a:ea typeface="Times New Roman" panose="02020603050405020304" pitchFamily="18" charset="0"/>
              </a:rPr>
              <a:t>Слева </a:t>
            </a:r>
            <a:r>
              <a:rPr lang="ru-RU" dirty="0">
                <a:solidFill>
                  <a:srgbClr val="000000"/>
                </a:solidFill>
                <a:latin typeface="Bookman Old Style" panose="02050604050505020204" pitchFamily="18" charset="0"/>
                <a:ea typeface="Times New Roman" panose="02020603050405020304" pitchFamily="18" charset="0"/>
              </a:rPr>
              <a:t>направо: Т. А. Старостина, </a:t>
            </a:r>
            <a:endParaRPr lang="ru-RU" dirty="0" smtClean="0">
              <a:solidFill>
                <a:srgbClr val="000000"/>
              </a:solidFill>
              <a:latin typeface="Bookman Old Style" panose="02050604050505020204" pitchFamily="18" charset="0"/>
              <a:ea typeface="Times New Roman" panose="02020603050405020304" pitchFamily="18" charset="0"/>
            </a:endParaRPr>
          </a:p>
          <a:p>
            <a:pPr algn="just">
              <a:spcAft>
                <a:spcPts val="0"/>
              </a:spcAft>
              <a:tabLst>
                <a:tab pos="180340" algn="l"/>
              </a:tabLst>
            </a:pPr>
            <a:r>
              <a:rPr lang="ru-RU" dirty="0" smtClean="0">
                <a:solidFill>
                  <a:srgbClr val="000000"/>
                </a:solidFill>
                <a:latin typeface="Bookman Old Style" panose="02050604050505020204" pitchFamily="18" charset="0"/>
                <a:ea typeface="Times New Roman" panose="02020603050405020304" pitchFamily="18" charset="0"/>
              </a:rPr>
              <a:t>М</a:t>
            </a:r>
            <a:r>
              <a:rPr lang="ru-RU" dirty="0">
                <a:solidFill>
                  <a:srgbClr val="000000"/>
                </a:solidFill>
                <a:latin typeface="Bookman Old Style" panose="02050604050505020204" pitchFamily="18" charset="0"/>
                <a:ea typeface="Times New Roman" panose="02020603050405020304" pitchFamily="18" charset="0"/>
              </a:rPr>
              <a:t>. И. </a:t>
            </a:r>
            <a:r>
              <a:rPr lang="ru-RU" dirty="0" err="1">
                <a:solidFill>
                  <a:srgbClr val="000000"/>
                </a:solidFill>
                <a:latin typeface="Bookman Old Style" panose="02050604050505020204" pitchFamily="18" charset="0"/>
                <a:ea typeface="Times New Roman" panose="02020603050405020304" pitchFamily="18" charset="0"/>
              </a:rPr>
              <a:t>Катунян</a:t>
            </a:r>
            <a:r>
              <a:rPr lang="ru-RU" dirty="0">
                <a:solidFill>
                  <a:srgbClr val="000000"/>
                </a:solidFill>
                <a:latin typeface="Bookman Old Style" panose="02050604050505020204" pitchFamily="18" charset="0"/>
                <a:ea typeface="Times New Roman" panose="02020603050405020304" pitchFamily="18" charset="0"/>
              </a:rPr>
              <a:t>, Е. А. Николаева, </a:t>
            </a:r>
            <a:endParaRPr lang="ru-RU" dirty="0" smtClean="0">
              <a:solidFill>
                <a:srgbClr val="000000"/>
              </a:solidFill>
              <a:latin typeface="Bookman Old Style" panose="02050604050505020204" pitchFamily="18" charset="0"/>
              <a:ea typeface="Times New Roman" panose="02020603050405020304" pitchFamily="18" charset="0"/>
            </a:endParaRPr>
          </a:p>
          <a:p>
            <a:pPr algn="just">
              <a:spcAft>
                <a:spcPts val="0"/>
              </a:spcAft>
              <a:tabLst>
                <a:tab pos="180340" algn="l"/>
              </a:tabLst>
            </a:pPr>
            <a:r>
              <a:rPr lang="ru-RU" dirty="0" smtClean="0">
                <a:solidFill>
                  <a:srgbClr val="000000"/>
                </a:solidFill>
                <a:latin typeface="Bookman Old Style" panose="02050604050505020204" pitchFamily="18" charset="0"/>
                <a:ea typeface="Times New Roman" panose="02020603050405020304" pitchFamily="18" charset="0"/>
              </a:rPr>
              <a:t>Г</a:t>
            </a:r>
            <a:r>
              <a:rPr lang="ru-RU" dirty="0">
                <a:solidFill>
                  <a:srgbClr val="000000"/>
                </a:solidFill>
                <a:latin typeface="Bookman Old Style" panose="02050604050505020204" pitchFamily="18" charset="0"/>
                <a:ea typeface="Times New Roman" panose="02020603050405020304" pitchFamily="18" charset="0"/>
              </a:rPr>
              <a:t>. И. </a:t>
            </a:r>
            <a:r>
              <a:rPr lang="ru-RU" dirty="0" err="1">
                <a:solidFill>
                  <a:srgbClr val="000000"/>
                </a:solidFill>
                <a:latin typeface="Bookman Old Style" panose="02050604050505020204" pitchFamily="18" charset="0"/>
                <a:ea typeface="Times New Roman" panose="02020603050405020304" pitchFamily="18" charset="0"/>
              </a:rPr>
              <a:t>Лыжов</a:t>
            </a:r>
            <a:r>
              <a:rPr lang="ru-RU" dirty="0">
                <a:solidFill>
                  <a:srgbClr val="000000"/>
                </a:solidFill>
                <a:latin typeface="Bookman Old Style" panose="02050604050505020204" pitchFamily="18" charset="0"/>
                <a:ea typeface="Times New Roman" panose="02020603050405020304" pitchFamily="18" charset="0"/>
              </a:rPr>
              <a:t>, М. </a:t>
            </a:r>
            <a:r>
              <a:rPr lang="ru-RU" dirty="0" err="1">
                <a:solidFill>
                  <a:srgbClr val="000000"/>
                </a:solidFill>
                <a:latin typeface="Bookman Old Style" panose="02050604050505020204" pitchFamily="18" charset="0"/>
                <a:ea typeface="Times New Roman" panose="02020603050405020304" pitchFamily="18" charset="0"/>
              </a:rPr>
              <a:t>Хорькова</a:t>
            </a:r>
            <a:r>
              <a:rPr lang="ru-RU" dirty="0">
                <a:solidFill>
                  <a:srgbClr val="000000"/>
                </a:solidFill>
                <a:latin typeface="Bookman Old Style" panose="02050604050505020204" pitchFamily="18" charset="0"/>
                <a:ea typeface="Times New Roman" panose="02020603050405020304" pitchFamily="18" charset="0"/>
              </a:rPr>
              <a:t> (студ.), </a:t>
            </a:r>
            <a:endParaRPr lang="ru-RU" dirty="0" smtClean="0">
              <a:solidFill>
                <a:srgbClr val="000000"/>
              </a:solidFill>
              <a:latin typeface="Bookman Old Style" panose="02050604050505020204" pitchFamily="18" charset="0"/>
              <a:ea typeface="Times New Roman" panose="02020603050405020304" pitchFamily="18" charset="0"/>
            </a:endParaRPr>
          </a:p>
          <a:p>
            <a:pPr algn="just">
              <a:spcAft>
                <a:spcPts val="0"/>
              </a:spcAft>
              <a:tabLst>
                <a:tab pos="180340" algn="l"/>
              </a:tabLst>
            </a:pPr>
            <a:r>
              <a:rPr lang="ru-RU" dirty="0" smtClean="0">
                <a:solidFill>
                  <a:srgbClr val="000000"/>
                </a:solidFill>
                <a:latin typeface="Bookman Old Style" panose="02050604050505020204" pitchFamily="18" charset="0"/>
                <a:ea typeface="Times New Roman" panose="02020603050405020304" pitchFamily="18" charset="0"/>
              </a:rPr>
              <a:t>В</a:t>
            </a:r>
            <a:r>
              <a:rPr lang="ru-RU" dirty="0">
                <a:solidFill>
                  <a:srgbClr val="000000"/>
                </a:solidFill>
                <a:latin typeface="Bookman Old Style" panose="02050604050505020204" pitchFamily="18" charset="0"/>
                <a:ea typeface="Times New Roman" panose="02020603050405020304" pitchFamily="18" charset="0"/>
              </a:rPr>
              <a:t>. С. </a:t>
            </a:r>
            <a:r>
              <a:rPr lang="ru-RU" dirty="0" err="1">
                <a:solidFill>
                  <a:srgbClr val="000000"/>
                </a:solidFill>
                <a:latin typeface="Bookman Old Style" panose="02050604050505020204" pitchFamily="18" charset="0"/>
                <a:ea typeface="Times New Roman" panose="02020603050405020304" pitchFamily="18" charset="0"/>
              </a:rPr>
              <a:t>Ценова</a:t>
            </a:r>
            <a:r>
              <a:rPr lang="ru-RU" dirty="0">
                <a:solidFill>
                  <a:srgbClr val="000000"/>
                </a:solidFill>
                <a:latin typeface="Bookman Old Style" panose="02050604050505020204" pitchFamily="18" charset="0"/>
                <a:ea typeface="Times New Roman" panose="02020603050405020304" pitchFamily="18" charset="0"/>
              </a:rPr>
              <a:t>, Ю. Н. Холопов.</a:t>
            </a:r>
            <a:endParaRPr lang="ru-RU" dirty="0">
              <a:latin typeface="Bookman Old Style" panose="02050604050505020204" pitchFamily="18" charset="0"/>
              <a:ea typeface="Times New Roman" panose="02020603050405020304" pitchFamily="18" charset="0"/>
            </a:endParaRPr>
          </a:p>
        </p:txBody>
      </p:sp>
      <p:sp>
        <p:nvSpPr>
          <p:cNvPr id="3" name="Прямоугольник 2"/>
          <p:cNvSpPr/>
          <p:nvPr/>
        </p:nvSpPr>
        <p:spPr>
          <a:xfrm>
            <a:off x="7203141" y="3877708"/>
            <a:ext cx="6096000" cy="1477328"/>
          </a:xfrm>
          <a:prstGeom prst="rect">
            <a:avLst/>
          </a:prstGeom>
        </p:spPr>
        <p:txBody>
          <a:bodyPr>
            <a:spAutoFit/>
          </a:bodyPr>
          <a:lstStyle/>
          <a:p>
            <a:pPr algn="just">
              <a:spcAft>
                <a:spcPts val="0"/>
              </a:spcAft>
              <a:tabLst>
                <a:tab pos="180340" algn="l"/>
              </a:tabLst>
            </a:pPr>
            <a:r>
              <a:rPr lang="ru-RU" dirty="0">
                <a:solidFill>
                  <a:srgbClr val="000000"/>
                </a:solidFill>
                <a:latin typeface="Bookman Old Style" panose="02050604050505020204" pitchFamily="18" charset="0"/>
                <a:ea typeface="Times New Roman" panose="02020603050405020304" pitchFamily="18" charset="0"/>
              </a:rPr>
              <a:t>Экзамен по гармонии, июнь 2002 г. </a:t>
            </a:r>
            <a:endParaRPr lang="ru-RU" dirty="0" smtClean="0">
              <a:solidFill>
                <a:srgbClr val="000000"/>
              </a:solidFill>
              <a:latin typeface="Bookman Old Style" panose="02050604050505020204" pitchFamily="18" charset="0"/>
              <a:ea typeface="Times New Roman" panose="02020603050405020304" pitchFamily="18" charset="0"/>
            </a:endParaRPr>
          </a:p>
          <a:p>
            <a:pPr algn="just">
              <a:spcAft>
                <a:spcPts val="0"/>
              </a:spcAft>
              <a:tabLst>
                <a:tab pos="180340" algn="l"/>
              </a:tabLst>
            </a:pPr>
            <a:r>
              <a:rPr lang="ru-RU" dirty="0" smtClean="0">
                <a:solidFill>
                  <a:srgbClr val="000000"/>
                </a:solidFill>
                <a:latin typeface="Bookman Old Style" panose="02050604050505020204" pitchFamily="18" charset="0"/>
                <a:ea typeface="Times New Roman" panose="02020603050405020304" pitchFamily="18" charset="0"/>
              </a:rPr>
              <a:t>Слева </a:t>
            </a:r>
            <a:r>
              <a:rPr lang="ru-RU" dirty="0">
                <a:solidFill>
                  <a:srgbClr val="000000"/>
                </a:solidFill>
                <a:latin typeface="Bookman Old Style" panose="02050604050505020204" pitchFamily="18" charset="0"/>
                <a:ea typeface="Times New Roman" panose="02020603050405020304" pitchFamily="18" charset="0"/>
              </a:rPr>
              <a:t>направо: М. И. </a:t>
            </a:r>
            <a:r>
              <a:rPr lang="ru-RU" dirty="0" err="1">
                <a:solidFill>
                  <a:srgbClr val="000000"/>
                </a:solidFill>
                <a:latin typeface="Bookman Old Style" panose="02050604050505020204" pitchFamily="18" charset="0"/>
                <a:ea typeface="Times New Roman" panose="02020603050405020304" pitchFamily="18" charset="0"/>
              </a:rPr>
              <a:t>Катунян</a:t>
            </a:r>
            <a:r>
              <a:rPr lang="ru-RU" dirty="0">
                <a:solidFill>
                  <a:srgbClr val="000000"/>
                </a:solidFill>
                <a:latin typeface="Bookman Old Style" panose="02050604050505020204" pitchFamily="18" charset="0"/>
                <a:ea typeface="Times New Roman" panose="02020603050405020304" pitchFamily="18" charset="0"/>
              </a:rPr>
              <a:t>, </a:t>
            </a:r>
            <a:endParaRPr lang="ru-RU" dirty="0" smtClean="0">
              <a:solidFill>
                <a:srgbClr val="000000"/>
              </a:solidFill>
              <a:latin typeface="Bookman Old Style" panose="02050604050505020204" pitchFamily="18" charset="0"/>
              <a:ea typeface="Times New Roman" panose="02020603050405020304" pitchFamily="18" charset="0"/>
            </a:endParaRPr>
          </a:p>
          <a:p>
            <a:pPr algn="just">
              <a:spcAft>
                <a:spcPts val="0"/>
              </a:spcAft>
              <a:tabLst>
                <a:tab pos="180340" algn="l"/>
              </a:tabLst>
            </a:pPr>
            <a:r>
              <a:rPr lang="ru-RU" dirty="0" smtClean="0">
                <a:solidFill>
                  <a:srgbClr val="000000"/>
                </a:solidFill>
                <a:latin typeface="Bookman Old Style" panose="02050604050505020204" pitchFamily="18" charset="0"/>
                <a:ea typeface="Times New Roman" panose="02020603050405020304" pitchFamily="18" charset="0"/>
              </a:rPr>
              <a:t>Т</a:t>
            </a:r>
            <a:r>
              <a:rPr lang="ru-RU" dirty="0">
                <a:solidFill>
                  <a:srgbClr val="000000"/>
                </a:solidFill>
                <a:latin typeface="Bookman Old Style" panose="02050604050505020204" pitchFamily="18" charset="0"/>
                <a:ea typeface="Times New Roman" panose="02020603050405020304" pitchFamily="18" charset="0"/>
              </a:rPr>
              <a:t>. А. Старостина, И. К. Кузнецов, </a:t>
            </a:r>
            <a:endParaRPr lang="ru-RU" dirty="0" smtClean="0">
              <a:solidFill>
                <a:srgbClr val="000000"/>
              </a:solidFill>
              <a:latin typeface="Bookman Old Style" panose="02050604050505020204" pitchFamily="18" charset="0"/>
              <a:ea typeface="Times New Roman" panose="02020603050405020304" pitchFamily="18" charset="0"/>
            </a:endParaRPr>
          </a:p>
          <a:p>
            <a:pPr algn="just">
              <a:spcAft>
                <a:spcPts val="0"/>
              </a:spcAft>
              <a:tabLst>
                <a:tab pos="180340" algn="l"/>
              </a:tabLst>
            </a:pPr>
            <a:r>
              <a:rPr lang="ru-RU" dirty="0" smtClean="0">
                <a:solidFill>
                  <a:srgbClr val="000000"/>
                </a:solidFill>
                <a:latin typeface="Bookman Old Style" panose="02050604050505020204" pitchFamily="18" charset="0"/>
                <a:ea typeface="Times New Roman" panose="02020603050405020304" pitchFamily="18" charset="0"/>
              </a:rPr>
              <a:t>М</a:t>
            </a:r>
            <a:r>
              <a:rPr lang="ru-RU" dirty="0">
                <a:solidFill>
                  <a:srgbClr val="000000"/>
                </a:solidFill>
                <a:latin typeface="Bookman Old Style" panose="02050604050505020204" pitchFamily="18" charset="0"/>
                <a:ea typeface="Times New Roman" panose="02020603050405020304" pitchFamily="18" charset="0"/>
              </a:rPr>
              <a:t>. </a:t>
            </a:r>
            <a:r>
              <a:rPr lang="ru-RU" dirty="0" err="1">
                <a:solidFill>
                  <a:srgbClr val="000000"/>
                </a:solidFill>
                <a:latin typeface="Bookman Old Style" panose="02050604050505020204" pitchFamily="18" charset="0"/>
                <a:ea typeface="Times New Roman" panose="02020603050405020304" pitchFamily="18" charset="0"/>
              </a:rPr>
              <a:t>Хорькова</a:t>
            </a:r>
            <a:r>
              <a:rPr lang="ru-RU" dirty="0">
                <a:solidFill>
                  <a:srgbClr val="000000"/>
                </a:solidFill>
                <a:latin typeface="Bookman Old Style" panose="02050604050505020204" pitchFamily="18" charset="0"/>
                <a:ea typeface="Times New Roman" panose="02020603050405020304" pitchFamily="18" charset="0"/>
              </a:rPr>
              <a:t> (студ.), Г. И. </a:t>
            </a:r>
            <a:r>
              <a:rPr lang="ru-RU" dirty="0" err="1">
                <a:solidFill>
                  <a:srgbClr val="000000"/>
                </a:solidFill>
                <a:latin typeface="Bookman Old Style" panose="02050604050505020204" pitchFamily="18" charset="0"/>
                <a:ea typeface="Times New Roman" panose="02020603050405020304" pitchFamily="18" charset="0"/>
              </a:rPr>
              <a:t>Лыжов</a:t>
            </a:r>
            <a:r>
              <a:rPr lang="ru-RU" dirty="0">
                <a:solidFill>
                  <a:srgbClr val="000000"/>
                </a:solidFill>
                <a:latin typeface="Bookman Old Style" panose="02050604050505020204" pitchFamily="18" charset="0"/>
                <a:ea typeface="Times New Roman" panose="02020603050405020304" pitchFamily="18" charset="0"/>
              </a:rPr>
              <a:t>, </a:t>
            </a:r>
            <a:endParaRPr lang="ru-RU" dirty="0" smtClean="0">
              <a:solidFill>
                <a:srgbClr val="000000"/>
              </a:solidFill>
              <a:latin typeface="Bookman Old Style" panose="02050604050505020204" pitchFamily="18" charset="0"/>
              <a:ea typeface="Times New Roman" panose="02020603050405020304" pitchFamily="18" charset="0"/>
            </a:endParaRPr>
          </a:p>
          <a:p>
            <a:pPr algn="just">
              <a:spcAft>
                <a:spcPts val="0"/>
              </a:spcAft>
              <a:tabLst>
                <a:tab pos="180340" algn="l"/>
              </a:tabLst>
            </a:pPr>
            <a:r>
              <a:rPr lang="ru-RU" dirty="0" smtClean="0">
                <a:solidFill>
                  <a:srgbClr val="000000"/>
                </a:solidFill>
                <a:latin typeface="Bookman Old Style" panose="02050604050505020204" pitchFamily="18" charset="0"/>
                <a:ea typeface="Times New Roman" panose="02020603050405020304" pitchFamily="18" charset="0"/>
              </a:rPr>
              <a:t>В</a:t>
            </a:r>
            <a:r>
              <a:rPr lang="ru-RU" dirty="0">
                <a:solidFill>
                  <a:srgbClr val="000000"/>
                </a:solidFill>
                <a:latin typeface="Bookman Old Style" panose="02050604050505020204" pitchFamily="18" charset="0"/>
                <a:ea typeface="Times New Roman" panose="02020603050405020304" pitchFamily="18" charset="0"/>
              </a:rPr>
              <a:t>. С. </a:t>
            </a:r>
            <a:r>
              <a:rPr lang="ru-RU" dirty="0" err="1">
                <a:solidFill>
                  <a:srgbClr val="000000"/>
                </a:solidFill>
                <a:latin typeface="Bookman Old Style" panose="02050604050505020204" pitchFamily="18" charset="0"/>
                <a:ea typeface="Times New Roman" panose="02020603050405020304" pitchFamily="18" charset="0"/>
              </a:rPr>
              <a:t>Ценова</a:t>
            </a:r>
            <a:r>
              <a:rPr lang="ru-RU" dirty="0">
                <a:solidFill>
                  <a:srgbClr val="000000"/>
                </a:solidFill>
                <a:latin typeface="Bookman Old Style" panose="02050604050505020204" pitchFamily="18" charset="0"/>
                <a:ea typeface="Times New Roman" panose="02020603050405020304" pitchFamily="18" charset="0"/>
              </a:rPr>
              <a:t>, Ю. Н. Холопов.</a:t>
            </a:r>
            <a:endParaRPr lang="ru-RU" dirty="0">
              <a:latin typeface="Bookman Old Style" panose="02050604050505020204" pitchFamily="18" charset="0"/>
              <a:ea typeface="Times New Roman" panose="02020603050405020304" pitchFamily="18" charset="0"/>
            </a:endParaRPr>
          </a:p>
        </p:txBody>
      </p:sp>
    </p:spTree>
    <p:extLst>
      <p:ext uri="{BB962C8B-B14F-4D97-AF65-F5344CB8AC3E}">
        <p14:creationId xmlns:p14="http://schemas.microsoft.com/office/powerpoint/2010/main" val="988132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Группа 9"/>
          <p:cNvGrpSpPr/>
          <p:nvPr/>
        </p:nvGrpSpPr>
        <p:grpSpPr>
          <a:xfrm>
            <a:off x="-78377" y="4350"/>
            <a:ext cx="12374881" cy="6312039"/>
            <a:chOff x="-182881" y="-505107"/>
            <a:chExt cx="12374881" cy="6312039"/>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730" y="-505107"/>
              <a:ext cx="4284270" cy="6078453"/>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144" y="1828796"/>
              <a:ext cx="5930537" cy="3513909"/>
            </a:xfrm>
            <a:prstGeom prst="rect">
              <a:avLst/>
            </a:prstGeom>
          </p:spPr>
        </p:pic>
        <p:pic>
          <p:nvPicPr>
            <p:cNvPr id="1026" name="Picture 2" descr="http://rm.mosconsv.ru/wp-content/uploads/2012/10/1-208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4731" y="352549"/>
              <a:ext cx="3161212" cy="436314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3767094" y="2279138"/>
              <a:ext cx="4272640" cy="2602145"/>
            </a:xfrm>
            <a:prstGeom prst="rect">
              <a:avLst/>
            </a:prstGeom>
          </p:spPr>
        </p:pic>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915" y="352549"/>
              <a:ext cx="2988461" cy="451567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1" y="-433334"/>
              <a:ext cx="4062549" cy="6011174"/>
            </a:xfrm>
            <a:prstGeom prst="rect">
              <a:avLst/>
            </a:prstGeom>
          </p:spPr>
        </p:pic>
        <p:sp>
          <p:nvSpPr>
            <p:cNvPr id="9" name="Прямоугольник 8"/>
            <p:cNvSpPr/>
            <p:nvPr/>
          </p:nvSpPr>
          <p:spPr>
            <a:xfrm>
              <a:off x="697276" y="5160601"/>
              <a:ext cx="2302233" cy="646331"/>
            </a:xfrm>
            <a:prstGeom prst="rect">
              <a:avLst/>
            </a:prstGeom>
          </p:spPr>
          <p:txBody>
            <a:bodyPr wrap="none">
              <a:spAutoFit/>
            </a:bodyPr>
            <a:lstStyle/>
            <a:p>
              <a:pPr algn="ctr"/>
              <a:r>
                <a:rPr lang="ru-RU" i="1" dirty="0" smtClean="0">
                  <a:latin typeface="Bookman Old Style" panose="02050604050505020204" pitchFamily="18" charset="0"/>
                </a:rPr>
                <a:t>Китай, Великая </a:t>
              </a:r>
            </a:p>
            <a:p>
              <a:pPr algn="ctr"/>
              <a:r>
                <a:rPr lang="ru-RU" i="1" dirty="0">
                  <a:latin typeface="Bookman Old Style" panose="02050604050505020204" pitchFamily="18" charset="0"/>
                </a:rPr>
                <a:t>К</a:t>
              </a:r>
              <a:r>
                <a:rPr lang="ru-RU" i="1" dirty="0" smtClean="0">
                  <a:latin typeface="Bookman Old Style" panose="02050604050505020204" pitchFamily="18" charset="0"/>
                </a:rPr>
                <a:t>итайская стена</a:t>
              </a:r>
              <a:endParaRPr lang="ru-RU" dirty="0"/>
            </a:p>
          </p:txBody>
        </p:sp>
        <p:sp>
          <p:nvSpPr>
            <p:cNvPr id="11" name="Прямоугольник 10"/>
            <p:cNvSpPr/>
            <p:nvPr/>
          </p:nvSpPr>
          <p:spPr>
            <a:xfrm>
              <a:off x="5249933" y="1687734"/>
              <a:ext cx="1287532" cy="369332"/>
            </a:xfrm>
            <a:prstGeom prst="rect">
              <a:avLst/>
            </a:prstGeom>
          </p:spPr>
          <p:txBody>
            <a:bodyPr wrap="none">
              <a:spAutoFit/>
            </a:bodyPr>
            <a:lstStyle/>
            <a:p>
              <a:r>
                <a:rPr lang="ru-RU" i="1" dirty="0" smtClean="0">
                  <a:latin typeface="Bookman Old Style" panose="02050604050505020204" pitchFamily="18" charset="0"/>
                </a:rPr>
                <a:t>Монголия</a:t>
              </a:r>
            </a:p>
          </p:txBody>
        </p:sp>
        <p:sp>
          <p:nvSpPr>
            <p:cNvPr id="12" name="Прямоугольник 11"/>
            <p:cNvSpPr/>
            <p:nvPr/>
          </p:nvSpPr>
          <p:spPr>
            <a:xfrm>
              <a:off x="9081171" y="5212849"/>
              <a:ext cx="1742785" cy="369332"/>
            </a:xfrm>
            <a:prstGeom prst="rect">
              <a:avLst/>
            </a:prstGeom>
          </p:spPr>
          <p:txBody>
            <a:bodyPr wrap="none">
              <a:spAutoFit/>
            </a:bodyPr>
            <a:lstStyle/>
            <a:p>
              <a:r>
                <a:rPr lang="ru-RU" i="1" dirty="0" smtClean="0">
                  <a:latin typeface="Bookman Old Style" panose="02050604050505020204" pitchFamily="18" charset="0"/>
                </a:rPr>
                <a:t>США, Феникс</a:t>
              </a:r>
            </a:p>
          </p:txBody>
        </p:sp>
      </p:grpSp>
    </p:spTree>
    <p:extLst>
      <p:ext uri="{BB962C8B-B14F-4D97-AF65-F5344CB8AC3E}">
        <p14:creationId xmlns:p14="http://schemas.microsoft.com/office/powerpoint/2010/main" val="1057085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162" y="643670"/>
            <a:ext cx="7831461" cy="5440606"/>
          </a:xfrm>
          <a:prstGeom prst="rect">
            <a:avLst/>
          </a:prstGeom>
        </p:spPr>
      </p:pic>
      <p:sp>
        <p:nvSpPr>
          <p:cNvPr id="3" name="Прямоугольник 2"/>
          <p:cNvSpPr/>
          <p:nvPr/>
        </p:nvSpPr>
        <p:spPr>
          <a:xfrm>
            <a:off x="-882161" y="2717642"/>
            <a:ext cx="6096000" cy="646331"/>
          </a:xfrm>
          <a:prstGeom prst="rect">
            <a:avLst/>
          </a:prstGeom>
        </p:spPr>
        <p:txBody>
          <a:bodyPr>
            <a:spAutoFit/>
          </a:bodyPr>
          <a:lstStyle/>
          <a:p>
            <a:pPr algn="ctr"/>
            <a:r>
              <a:rPr lang="ru-RU" dirty="0" smtClean="0">
                <a:solidFill>
                  <a:srgbClr val="333333"/>
                </a:solidFill>
                <a:latin typeface="Bookman Old Style" panose="02050604050505020204" pitchFamily="18" charset="0"/>
              </a:rPr>
              <a:t>Фрагменты рукописи </a:t>
            </a:r>
          </a:p>
          <a:p>
            <a:pPr algn="ctr"/>
            <a:r>
              <a:rPr lang="ru-RU" dirty="0" smtClean="0">
                <a:solidFill>
                  <a:srgbClr val="333333"/>
                </a:solidFill>
                <a:latin typeface="Bookman Old Style" panose="02050604050505020204" pitchFamily="18" charset="0"/>
              </a:rPr>
              <a:t>Ю.Н. </a:t>
            </a:r>
            <a:r>
              <a:rPr lang="ru-RU" dirty="0" err="1" smtClean="0">
                <a:solidFill>
                  <a:srgbClr val="333333"/>
                </a:solidFill>
                <a:latin typeface="Bookman Old Style" panose="02050604050505020204" pitchFamily="18" charset="0"/>
              </a:rPr>
              <a:t>Холопова</a:t>
            </a:r>
            <a:r>
              <a:rPr lang="ru-RU" dirty="0">
                <a:solidFill>
                  <a:srgbClr val="333333"/>
                </a:solidFill>
                <a:latin typeface="Bookman Old Style" panose="02050604050505020204" pitchFamily="18" charset="0"/>
              </a:rPr>
              <a:t> </a:t>
            </a:r>
            <a:endParaRPr lang="ru-RU" dirty="0">
              <a:latin typeface="Bookman Old Style" panose="02050604050505020204" pitchFamily="18" charset="0"/>
            </a:endParaRPr>
          </a:p>
        </p:txBody>
      </p:sp>
    </p:spTree>
    <p:extLst>
      <p:ext uri="{BB962C8B-B14F-4D97-AF65-F5344CB8AC3E}">
        <p14:creationId xmlns:p14="http://schemas.microsoft.com/office/powerpoint/2010/main" val="3355505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060" y="0"/>
            <a:ext cx="4757738" cy="6858000"/>
          </a:xfrm>
          <a:prstGeom prst="rect">
            <a:avLst/>
          </a:prstGeom>
        </p:spPr>
      </p:pic>
      <p:sp>
        <p:nvSpPr>
          <p:cNvPr id="3" name="Прямоугольник 2"/>
          <p:cNvSpPr/>
          <p:nvPr/>
        </p:nvSpPr>
        <p:spPr>
          <a:xfrm>
            <a:off x="357554" y="2615644"/>
            <a:ext cx="6096000" cy="1200329"/>
          </a:xfrm>
          <a:prstGeom prst="rect">
            <a:avLst/>
          </a:prstGeom>
        </p:spPr>
        <p:txBody>
          <a:bodyPr>
            <a:spAutoFit/>
          </a:bodyPr>
          <a:lstStyle/>
          <a:p>
            <a:r>
              <a:rPr lang="ru-RU" dirty="0">
                <a:solidFill>
                  <a:srgbClr val="333333"/>
                </a:solidFill>
                <a:latin typeface="Bookman Old Style" panose="02050604050505020204" pitchFamily="18" charset="0"/>
              </a:rPr>
              <a:t>Портрет Юрия </a:t>
            </a:r>
            <a:r>
              <a:rPr lang="ru-RU" dirty="0" smtClean="0">
                <a:solidFill>
                  <a:srgbClr val="333333"/>
                </a:solidFill>
                <a:latin typeface="Bookman Old Style" panose="02050604050505020204" pitchFamily="18" charset="0"/>
              </a:rPr>
              <a:t>Николаевича </a:t>
            </a:r>
            <a:r>
              <a:rPr lang="ru-RU" dirty="0" err="1" smtClean="0">
                <a:solidFill>
                  <a:srgbClr val="333333"/>
                </a:solidFill>
                <a:latin typeface="Bookman Old Style" panose="02050604050505020204" pitchFamily="18" charset="0"/>
              </a:rPr>
              <a:t>Холопова</a:t>
            </a:r>
            <a:r>
              <a:rPr lang="ru-RU" dirty="0" smtClean="0">
                <a:solidFill>
                  <a:srgbClr val="333333"/>
                </a:solidFill>
                <a:latin typeface="Bookman Old Style" panose="02050604050505020204" pitchFamily="18" charset="0"/>
              </a:rPr>
              <a:t> </a:t>
            </a:r>
          </a:p>
          <a:p>
            <a:r>
              <a:rPr lang="ru-RU" dirty="0" smtClean="0">
                <a:solidFill>
                  <a:srgbClr val="333333"/>
                </a:solidFill>
                <a:latin typeface="Bookman Old Style" panose="02050604050505020204" pitchFamily="18" charset="0"/>
              </a:rPr>
              <a:t>работы </a:t>
            </a:r>
            <a:r>
              <a:rPr lang="ru-RU" dirty="0">
                <a:solidFill>
                  <a:srgbClr val="333333"/>
                </a:solidFill>
                <a:latin typeface="Bookman Old Style" panose="02050604050505020204" pitchFamily="18" charset="0"/>
              </a:rPr>
              <a:t>заведующей читальным залом </a:t>
            </a:r>
            <a:endParaRPr lang="ru-RU" dirty="0" smtClean="0">
              <a:solidFill>
                <a:srgbClr val="333333"/>
              </a:solidFill>
              <a:latin typeface="Bookman Old Style" panose="02050604050505020204" pitchFamily="18" charset="0"/>
            </a:endParaRPr>
          </a:p>
          <a:p>
            <a:r>
              <a:rPr lang="ru-RU" dirty="0" smtClean="0">
                <a:solidFill>
                  <a:srgbClr val="333333"/>
                </a:solidFill>
                <a:latin typeface="Bookman Old Style" panose="02050604050505020204" pitchFamily="18" charset="0"/>
              </a:rPr>
              <a:t>Библиотеки </a:t>
            </a:r>
            <a:r>
              <a:rPr lang="ru-RU" dirty="0">
                <a:solidFill>
                  <a:srgbClr val="333333"/>
                </a:solidFill>
                <a:latin typeface="Bookman Old Style" panose="02050604050505020204" pitchFamily="18" charset="0"/>
              </a:rPr>
              <a:t>Московской консерватории </a:t>
            </a:r>
            <a:endParaRPr lang="ru-RU" dirty="0" smtClean="0">
              <a:solidFill>
                <a:srgbClr val="333333"/>
              </a:solidFill>
              <a:latin typeface="Bookman Old Style" panose="02050604050505020204" pitchFamily="18" charset="0"/>
            </a:endParaRPr>
          </a:p>
          <a:p>
            <a:r>
              <a:rPr lang="ru-RU" dirty="0" smtClean="0">
                <a:solidFill>
                  <a:srgbClr val="333333"/>
                </a:solidFill>
                <a:latin typeface="Bookman Old Style" panose="02050604050505020204" pitchFamily="18" charset="0"/>
              </a:rPr>
              <a:t>Наталии </a:t>
            </a:r>
            <a:r>
              <a:rPr lang="ru-RU" dirty="0">
                <a:solidFill>
                  <a:srgbClr val="333333"/>
                </a:solidFill>
                <a:latin typeface="Bookman Old Style" panose="02050604050505020204" pitchFamily="18" charset="0"/>
              </a:rPr>
              <a:t>Николаевны Оленевой. </a:t>
            </a:r>
            <a:endParaRPr lang="ru-RU" dirty="0">
              <a:latin typeface="Bookman Old Style" panose="02050604050505020204" pitchFamily="18" charset="0"/>
            </a:endParaRPr>
          </a:p>
        </p:txBody>
      </p:sp>
    </p:spTree>
    <p:extLst>
      <p:ext uri="{BB962C8B-B14F-4D97-AF65-F5344CB8AC3E}">
        <p14:creationId xmlns:p14="http://schemas.microsoft.com/office/powerpoint/2010/main" val="548027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Группа 3"/>
          <p:cNvGrpSpPr/>
          <p:nvPr/>
        </p:nvGrpSpPr>
        <p:grpSpPr>
          <a:xfrm>
            <a:off x="4874603" y="-537882"/>
            <a:ext cx="7207623" cy="7933765"/>
            <a:chOff x="2971800" y="119267"/>
            <a:chExt cx="6251714" cy="6609523"/>
          </a:xfrm>
        </p:grpSpPr>
        <p:pic>
          <p:nvPicPr>
            <p:cNvPr id="2" name="Рисунок 1"/>
            <p:cNvPicPr>
              <a:picLocks noChangeAspect="1"/>
            </p:cNvPicPr>
            <p:nvPr/>
          </p:nvPicPr>
          <p:blipFill>
            <a:blip r:embed="rId3"/>
            <a:stretch>
              <a:fillRect/>
            </a:stretch>
          </p:blipFill>
          <p:spPr>
            <a:xfrm>
              <a:off x="3848100" y="1062037"/>
              <a:ext cx="4495800" cy="4733925"/>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19267"/>
              <a:ext cx="6251714" cy="6609523"/>
            </a:xfrm>
            <a:prstGeom prst="rect">
              <a:avLst/>
            </a:prstGeom>
          </p:spPr>
        </p:pic>
      </p:grpSp>
      <p:sp>
        <p:nvSpPr>
          <p:cNvPr id="5" name="TextBox 4"/>
          <p:cNvSpPr txBox="1"/>
          <p:nvPr/>
        </p:nvSpPr>
        <p:spPr>
          <a:xfrm>
            <a:off x="607088" y="2335265"/>
            <a:ext cx="4267515" cy="1938992"/>
          </a:xfrm>
          <a:prstGeom prst="rect">
            <a:avLst/>
          </a:prstGeom>
          <a:noFill/>
        </p:spPr>
        <p:txBody>
          <a:bodyPr wrap="none" rtlCol="0">
            <a:spAutoFit/>
          </a:bodyPr>
          <a:lstStyle/>
          <a:p>
            <a:pPr algn="ctr"/>
            <a:r>
              <a:rPr lang="ru-RU" sz="2400" i="1" dirty="0" smtClean="0">
                <a:latin typeface="Bookman Old Style" panose="02050604050505020204" pitchFamily="18" charset="0"/>
              </a:rPr>
              <a:t>С родителями </a:t>
            </a:r>
          </a:p>
          <a:p>
            <a:pPr algn="ctr"/>
            <a:r>
              <a:rPr lang="ru-RU" sz="2400" i="1" dirty="0" smtClean="0">
                <a:latin typeface="Bookman Old Style" panose="02050604050505020204" pitchFamily="18" charset="0"/>
              </a:rPr>
              <a:t>Николаем Николаевичем </a:t>
            </a:r>
          </a:p>
          <a:p>
            <a:pPr algn="ctr"/>
            <a:r>
              <a:rPr lang="ru-RU" sz="2400" i="1" dirty="0" smtClean="0">
                <a:latin typeface="Bookman Old Style" panose="02050604050505020204" pitchFamily="18" charset="0"/>
              </a:rPr>
              <a:t>и Зинаидой Федоровной.</a:t>
            </a:r>
          </a:p>
          <a:p>
            <a:pPr algn="ctr"/>
            <a:r>
              <a:rPr lang="ru-RU" sz="2400" i="1" dirty="0" smtClean="0">
                <a:latin typeface="Bookman Old Style" panose="02050604050505020204" pitchFamily="18" charset="0"/>
              </a:rPr>
              <a:t>Петергофские фонтаны, </a:t>
            </a:r>
          </a:p>
          <a:p>
            <a:pPr algn="ctr"/>
            <a:r>
              <a:rPr lang="ru-RU" sz="2400" i="1" dirty="0" smtClean="0">
                <a:latin typeface="Bookman Old Style" panose="02050604050505020204" pitchFamily="18" charset="0"/>
              </a:rPr>
              <a:t>1938 год.</a:t>
            </a:r>
          </a:p>
        </p:txBody>
      </p:sp>
    </p:spTree>
    <p:extLst>
      <p:ext uri="{BB962C8B-B14F-4D97-AF65-F5344CB8AC3E}">
        <p14:creationId xmlns:p14="http://schemas.microsoft.com/office/powerpoint/2010/main" val="972981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Группа 4"/>
          <p:cNvGrpSpPr/>
          <p:nvPr/>
        </p:nvGrpSpPr>
        <p:grpSpPr>
          <a:xfrm>
            <a:off x="-499655" y="-465993"/>
            <a:ext cx="7041132" cy="6497516"/>
            <a:chOff x="3137842" y="833717"/>
            <a:chExt cx="6059946" cy="5190565"/>
          </a:xfrm>
        </p:grpSpPr>
        <p:pic>
          <p:nvPicPr>
            <p:cNvPr id="2" name="Рисунок 1"/>
            <p:cNvPicPr>
              <a:picLocks noChangeAspect="1"/>
            </p:cNvPicPr>
            <p:nvPr/>
          </p:nvPicPr>
          <p:blipFill>
            <a:blip r:embed="rId3"/>
            <a:stretch>
              <a:fillRect/>
            </a:stretch>
          </p:blipFill>
          <p:spPr>
            <a:xfrm>
              <a:off x="3838575" y="1552575"/>
              <a:ext cx="4514850" cy="3752850"/>
            </a:xfrm>
            <a:prstGeom prst="rect">
              <a:avLst/>
            </a:prstGeom>
          </p:spPr>
        </p:pic>
        <p:pic>
          <p:nvPicPr>
            <p:cNvPr id="3" name="Рисунок 2"/>
            <p:cNvPicPr>
              <a:picLocks noChangeAspect="1"/>
            </p:cNvPicPr>
            <p:nvPr/>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tretch>
              <a:fillRect/>
            </a:stretch>
          </p:blipFill>
          <p:spPr>
            <a:xfrm>
              <a:off x="3137842" y="833717"/>
              <a:ext cx="6059946" cy="5190565"/>
            </a:xfrm>
            <a:prstGeom prst="rect">
              <a:avLst/>
            </a:prstGeom>
          </p:spPr>
        </p:pic>
      </p:grpSp>
      <p:sp>
        <p:nvSpPr>
          <p:cNvPr id="6" name="TextBox 5"/>
          <p:cNvSpPr txBox="1"/>
          <p:nvPr/>
        </p:nvSpPr>
        <p:spPr>
          <a:xfrm>
            <a:off x="1849418" y="5509041"/>
            <a:ext cx="2176099" cy="746028"/>
          </a:xfrm>
          <a:prstGeom prst="rect">
            <a:avLst/>
          </a:prstGeom>
          <a:noFill/>
        </p:spPr>
        <p:txBody>
          <a:bodyPr wrap="none" rtlCol="0">
            <a:spAutoFit/>
          </a:bodyPr>
          <a:lstStyle/>
          <a:p>
            <a:pPr algn="ctr"/>
            <a:r>
              <a:rPr lang="ru-RU" i="1" dirty="0" smtClean="0">
                <a:latin typeface="Bookman Old Style" panose="02050604050505020204" pitchFamily="18" charset="0"/>
              </a:rPr>
              <a:t>С Эдисоном Денисовым </a:t>
            </a:r>
          </a:p>
          <a:p>
            <a:pPr algn="ctr"/>
            <a:r>
              <a:rPr lang="ru-RU" i="1" dirty="0" smtClean="0">
                <a:latin typeface="Bookman Old Style" panose="02050604050505020204" pitchFamily="18" charset="0"/>
              </a:rPr>
              <a:t>и Альфредом </a:t>
            </a:r>
            <a:r>
              <a:rPr lang="ru-RU" i="1" dirty="0" err="1" smtClean="0">
                <a:latin typeface="Bookman Old Style" panose="02050604050505020204" pitchFamily="18" charset="0"/>
              </a:rPr>
              <a:t>Шнитке</a:t>
            </a:r>
            <a:r>
              <a:rPr lang="ru-RU" i="1" dirty="0" smtClean="0">
                <a:latin typeface="Bookman Old Style" panose="02050604050505020204" pitchFamily="18" charset="0"/>
              </a:rPr>
              <a:t>.</a:t>
            </a:r>
            <a:endParaRPr lang="ru-RU" i="1" dirty="0">
              <a:latin typeface="Bookman Old Style" panose="02050604050505020204" pitchFamily="18" charset="0"/>
            </a:endParaRPr>
          </a:p>
          <a:p>
            <a:pPr algn="ctr"/>
            <a:r>
              <a:rPr lang="ru-RU" i="1" dirty="0" smtClean="0">
                <a:latin typeface="Bookman Old Style" panose="02050604050505020204" pitchFamily="18" charset="0"/>
              </a:rPr>
              <a:t>1984 год.</a:t>
            </a:r>
          </a:p>
        </p:txBody>
      </p:sp>
      <p:grpSp>
        <p:nvGrpSpPr>
          <p:cNvPr id="7" name="Группа 6"/>
          <p:cNvGrpSpPr/>
          <p:nvPr/>
        </p:nvGrpSpPr>
        <p:grpSpPr>
          <a:xfrm>
            <a:off x="5125915" y="-483577"/>
            <a:ext cx="7578970" cy="6497516"/>
            <a:chOff x="1385698" y="-556435"/>
            <a:chExt cx="9495661" cy="7707086"/>
          </a:xfrm>
        </p:grpSpPr>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2707" y="419101"/>
              <a:ext cx="7248530" cy="5733506"/>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5698" y="-556435"/>
              <a:ext cx="9495661" cy="7707086"/>
            </a:xfrm>
            <a:prstGeom prst="rect">
              <a:avLst/>
            </a:prstGeom>
          </p:spPr>
        </p:pic>
      </p:grpSp>
      <p:sp>
        <p:nvSpPr>
          <p:cNvPr id="10" name="TextBox 9"/>
          <p:cNvSpPr txBox="1"/>
          <p:nvPr/>
        </p:nvSpPr>
        <p:spPr>
          <a:xfrm>
            <a:off x="6701758" y="5509041"/>
            <a:ext cx="4656262" cy="1107996"/>
          </a:xfrm>
          <a:prstGeom prst="rect">
            <a:avLst/>
          </a:prstGeom>
          <a:noFill/>
        </p:spPr>
        <p:txBody>
          <a:bodyPr wrap="square" rtlCol="0">
            <a:spAutoFit/>
          </a:bodyPr>
          <a:lstStyle/>
          <a:p>
            <a:pPr algn="ctr"/>
            <a:r>
              <a:rPr lang="ru-RU" sz="2400" i="1" dirty="0" smtClean="0">
                <a:latin typeface="Bookman Old Style" panose="02050604050505020204" pitchFamily="18" charset="0"/>
              </a:rPr>
              <a:t>С Софией </a:t>
            </a:r>
            <a:r>
              <a:rPr lang="ru-RU" sz="2400" i="1" dirty="0" err="1" smtClean="0">
                <a:latin typeface="Bookman Old Style" panose="02050604050505020204" pitchFamily="18" charset="0"/>
              </a:rPr>
              <a:t>Губайдулиной</a:t>
            </a:r>
            <a:r>
              <a:rPr lang="ru-RU" sz="2400" i="1" dirty="0" smtClean="0">
                <a:latin typeface="Bookman Old Style" panose="02050604050505020204" pitchFamily="18" charset="0"/>
              </a:rPr>
              <a:t> </a:t>
            </a:r>
          </a:p>
          <a:p>
            <a:pPr algn="ctr"/>
            <a:r>
              <a:rPr lang="ru-RU" sz="2400" i="1" dirty="0" smtClean="0">
                <a:latin typeface="Bookman Old Style" panose="02050604050505020204" pitchFamily="18" charset="0"/>
              </a:rPr>
              <a:t>и Борисом </a:t>
            </a:r>
            <a:r>
              <a:rPr lang="ru-RU" sz="2400" i="1" dirty="0" err="1">
                <a:latin typeface="Bookman Old Style" panose="02050604050505020204" pitchFamily="18" charset="0"/>
              </a:rPr>
              <a:t>Т</a:t>
            </a:r>
            <a:r>
              <a:rPr lang="ru-RU" sz="2400" i="1" dirty="0" err="1" smtClean="0">
                <a:latin typeface="Bookman Old Style" panose="02050604050505020204" pitchFamily="18" charset="0"/>
              </a:rPr>
              <a:t>евлиным</a:t>
            </a:r>
            <a:r>
              <a:rPr lang="ru-RU" sz="2400" i="1" dirty="0" smtClean="0">
                <a:latin typeface="Bookman Old Style" panose="02050604050505020204" pitchFamily="18" charset="0"/>
              </a:rPr>
              <a:t>.</a:t>
            </a:r>
          </a:p>
          <a:p>
            <a:pPr algn="ctr"/>
            <a:endParaRPr lang="ru-RU" i="1" dirty="0" smtClean="0">
              <a:latin typeface="Bookman Old Style" panose="02050604050505020204" pitchFamily="18" charset="0"/>
            </a:endParaRPr>
          </a:p>
        </p:txBody>
      </p:sp>
    </p:spTree>
    <p:extLst>
      <p:ext uri="{BB962C8B-B14F-4D97-AF65-F5344CB8AC3E}">
        <p14:creationId xmlns:p14="http://schemas.microsoft.com/office/powerpoint/2010/main" val="1708530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7054" y="471078"/>
            <a:ext cx="11834446" cy="5078313"/>
          </a:xfrm>
          <a:prstGeom prst="rect">
            <a:avLst/>
          </a:prstGeom>
        </p:spPr>
        <p:txBody>
          <a:bodyPr wrap="square">
            <a:spAutoFit/>
          </a:bodyPr>
          <a:lstStyle/>
          <a:p>
            <a:pPr algn="ctr">
              <a:lnSpc>
                <a:spcPct val="150000"/>
              </a:lnSpc>
              <a:spcAft>
                <a:spcPts val="0"/>
              </a:spcAft>
            </a:pPr>
            <a:r>
              <a:rPr lang="ru-RU" sz="2400" dirty="0" smtClean="0">
                <a:latin typeface="Book Antiqua" panose="02040602050305030304" pitchFamily="18" charset="0"/>
              </a:rPr>
              <a:t>ПЕРИОДИЗАЦИЯ ЭТАПОВ РАЗВИТИЯ ЕВРОПЕЙСКОЙ МУЗЫКИ </a:t>
            </a:r>
          </a:p>
          <a:p>
            <a:pPr algn="ctr">
              <a:lnSpc>
                <a:spcPct val="150000"/>
              </a:lnSpc>
              <a:spcAft>
                <a:spcPts val="0"/>
              </a:spcAft>
            </a:pPr>
            <a:r>
              <a:rPr lang="ru-RU" sz="2400" dirty="0" smtClean="0">
                <a:latin typeface="Book Antiqua" panose="02040602050305030304" pitchFamily="18" charset="0"/>
              </a:rPr>
              <a:t>(ПО Ю.Н. ХОЛОПОВУ)</a:t>
            </a:r>
          </a:p>
          <a:p>
            <a:pPr>
              <a:lnSpc>
                <a:spcPct val="150000"/>
              </a:lnSpc>
              <a:spcAft>
                <a:spcPts val="0"/>
              </a:spcAft>
            </a:pPr>
            <a:endParaRPr lang="ru-RU" sz="2400" dirty="0" smtClean="0">
              <a:latin typeface="Book Antiqua" panose="02040602050305030304" pitchFamily="18" charset="0"/>
            </a:endParaRPr>
          </a:p>
          <a:p>
            <a:pPr>
              <a:lnSpc>
                <a:spcPct val="150000"/>
              </a:lnSpc>
              <a:spcAft>
                <a:spcPts val="0"/>
              </a:spcAft>
            </a:pPr>
            <a:r>
              <a:rPr lang="ru-RU" sz="2400" dirty="0" smtClean="0">
                <a:solidFill>
                  <a:srgbClr val="0070C0"/>
                </a:solidFill>
                <a:latin typeface="Book Antiqua" panose="02040602050305030304" pitchFamily="18" charset="0"/>
              </a:rPr>
              <a:t>- </a:t>
            </a:r>
            <a:r>
              <a:rPr lang="ru-RU" sz="2400" dirty="0">
                <a:solidFill>
                  <a:srgbClr val="0070C0"/>
                </a:solidFill>
                <a:latin typeface="Book Antiqua" panose="02040602050305030304" pitchFamily="18" charset="0"/>
              </a:rPr>
              <a:t>начало XI века </a:t>
            </a:r>
            <a:r>
              <a:rPr lang="ru-RU" sz="2400" dirty="0">
                <a:latin typeface="Book Antiqua" panose="02040602050305030304" pitchFamily="18" charset="0"/>
              </a:rPr>
              <a:t>(реформа музыкальной нотации Гвидо </a:t>
            </a:r>
            <a:r>
              <a:rPr lang="ru-RU" sz="2400" dirty="0" smtClean="0">
                <a:latin typeface="Book Antiqua" panose="02040602050305030304" pitchFamily="18" charset="0"/>
              </a:rPr>
              <a:t>Аретинского);</a:t>
            </a:r>
            <a:endParaRPr lang="ru-RU" sz="2400" dirty="0">
              <a:latin typeface="Book Antiqua" panose="02040602050305030304" pitchFamily="18" charset="0"/>
            </a:endParaRPr>
          </a:p>
          <a:p>
            <a:pPr>
              <a:lnSpc>
                <a:spcPct val="150000"/>
              </a:lnSpc>
              <a:spcAft>
                <a:spcPts val="0"/>
              </a:spcAft>
            </a:pPr>
            <a:r>
              <a:rPr lang="ru-RU" sz="2400" dirty="0">
                <a:latin typeface="Book Antiqua" panose="02040602050305030304" pitchFamily="18" charset="0"/>
              </a:rPr>
              <a:t> - </a:t>
            </a:r>
            <a:r>
              <a:rPr lang="ru-RU" sz="2400" dirty="0">
                <a:solidFill>
                  <a:srgbClr val="0070C0"/>
                </a:solidFill>
                <a:latin typeface="Book Antiqua" panose="02040602050305030304" pitchFamily="18" charset="0"/>
              </a:rPr>
              <a:t>начало XIV века </a:t>
            </a:r>
            <a:r>
              <a:rPr lang="ru-RU" sz="2400" dirty="0">
                <a:latin typeface="Book Antiqua" panose="02040602050305030304" pitchFamily="18" charset="0"/>
              </a:rPr>
              <a:t>(установление новой мензуральной ритмики, эпоха </a:t>
            </a:r>
            <a:r>
              <a:rPr lang="ru-RU" sz="2400" dirty="0" err="1">
                <a:latin typeface="Book Antiqua" panose="02040602050305030304" pitchFamily="18" charset="0"/>
              </a:rPr>
              <a:t>Ars</a:t>
            </a:r>
            <a:r>
              <a:rPr lang="ru-RU" sz="2400" dirty="0">
                <a:latin typeface="Book Antiqua" panose="02040602050305030304" pitchFamily="18" charset="0"/>
              </a:rPr>
              <a:t> </a:t>
            </a:r>
            <a:r>
              <a:rPr lang="ru-RU" sz="2400" dirty="0" err="1">
                <a:latin typeface="Book Antiqua" panose="02040602050305030304" pitchFamily="18" charset="0"/>
              </a:rPr>
              <a:t>nova</a:t>
            </a:r>
            <a:r>
              <a:rPr lang="ru-RU" sz="2400" dirty="0">
                <a:latin typeface="Book Antiqua" panose="02040602050305030304" pitchFamily="18" charset="0"/>
              </a:rPr>
              <a:t>);  </a:t>
            </a:r>
          </a:p>
          <a:p>
            <a:pPr>
              <a:lnSpc>
                <a:spcPct val="150000"/>
              </a:lnSpc>
              <a:spcAft>
                <a:spcPts val="0"/>
              </a:spcAft>
            </a:pPr>
            <a:r>
              <a:rPr lang="ru-RU" sz="2400" dirty="0">
                <a:latin typeface="Book Antiqua" panose="02040602050305030304" pitchFamily="18" charset="0"/>
              </a:rPr>
              <a:t>- </a:t>
            </a:r>
            <a:r>
              <a:rPr lang="ru-RU" sz="2400" dirty="0">
                <a:solidFill>
                  <a:srgbClr val="0070C0"/>
                </a:solidFill>
                <a:latin typeface="Book Antiqua" panose="02040602050305030304" pitchFamily="18" charset="0"/>
              </a:rPr>
              <a:t>начало XVII века </a:t>
            </a:r>
            <a:r>
              <a:rPr lang="ru-RU" sz="2400" dirty="0">
                <a:latin typeface="Book Antiqua" panose="02040602050305030304" pitchFamily="18" charset="0"/>
              </a:rPr>
              <a:t>(Новое время, падение </a:t>
            </a:r>
            <a:r>
              <a:rPr lang="ru-RU" sz="2400" dirty="0" err="1">
                <a:latin typeface="Book Antiqua" panose="02040602050305030304" pitchFamily="18" charset="0"/>
              </a:rPr>
              <a:t>монодико</a:t>
            </a:r>
            <a:r>
              <a:rPr lang="ru-RU" sz="2400" dirty="0">
                <a:latin typeface="Book Antiqua" panose="02040602050305030304" pitchFamily="18" charset="0"/>
              </a:rPr>
              <a:t>-ладовой системы и наступление гомофонной эры); </a:t>
            </a:r>
          </a:p>
          <a:p>
            <a:pPr>
              <a:lnSpc>
                <a:spcPct val="150000"/>
              </a:lnSpc>
              <a:spcAft>
                <a:spcPts val="0"/>
              </a:spcAft>
            </a:pPr>
            <a:r>
              <a:rPr lang="ru-RU" sz="2400" dirty="0">
                <a:latin typeface="Book Antiqua" panose="02040602050305030304" pitchFamily="18" charset="0"/>
              </a:rPr>
              <a:t> - </a:t>
            </a:r>
            <a:r>
              <a:rPr lang="ru-RU" sz="2400" dirty="0">
                <a:solidFill>
                  <a:srgbClr val="0070C0"/>
                </a:solidFill>
                <a:latin typeface="Book Antiqua" panose="02040602050305030304" pitchFamily="18" charset="0"/>
              </a:rPr>
              <a:t>начало XX века </a:t>
            </a:r>
            <a:r>
              <a:rPr lang="ru-RU" sz="2400" dirty="0">
                <a:latin typeface="Book Antiqua" panose="02040602050305030304" pitchFamily="18" charset="0"/>
              </a:rPr>
              <a:t>(кризис романтической тональности и в целом — поиски нового музыкального языка).</a:t>
            </a:r>
          </a:p>
        </p:txBody>
      </p:sp>
    </p:spTree>
    <p:extLst>
      <p:ext uri="{BB962C8B-B14F-4D97-AF65-F5344CB8AC3E}">
        <p14:creationId xmlns:p14="http://schemas.microsoft.com/office/powerpoint/2010/main" val="3507271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 name="Группа 5"/>
          <p:cNvGrpSpPr/>
          <p:nvPr/>
        </p:nvGrpSpPr>
        <p:grpSpPr>
          <a:xfrm>
            <a:off x="70338" y="-470216"/>
            <a:ext cx="4281853" cy="6617295"/>
            <a:chOff x="3408926" y="-497543"/>
            <a:chExt cx="4890052" cy="7732644"/>
          </a:xfrm>
        </p:grpSpPr>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8926" y="-497543"/>
              <a:ext cx="4890052" cy="7732644"/>
            </a:xfrm>
            <a:prstGeom prst="rect">
              <a:avLst/>
            </a:prstGeom>
          </p:spPr>
        </p:pic>
        <p:pic>
          <p:nvPicPr>
            <p:cNvPr id="5" name="Рисунок 4"/>
            <p:cNvPicPr>
              <a:picLocks noChangeAspect="1"/>
            </p:cNvPicPr>
            <p:nvPr/>
          </p:nvPicPr>
          <p:blipFill>
            <a:blip r:embed="rId5">
              <a:extLst>
                <a:ext uri="{BEBA8EAE-BF5A-486C-A8C5-ECC9F3942E4B}">
                  <a14:imgProps xmlns:a14="http://schemas.microsoft.com/office/drawing/2010/main">
                    <a14:imgLayer r:embed="rId6">
                      <a14:imgEffect>
                        <a14:brightnessContrast bright="15000"/>
                      </a14:imgEffect>
                    </a14:imgLayer>
                  </a14:imgProps>
                </a:ext>
              </a:extLst>
            </a:blip>
            <a:stretch>
              <a:fillRect/>
            </a:stretch>
          </p:blipFill>
          <p:spPr>
            <a:xfrm>
              <a:off x="4087064" y="535091"/>
              <a:ext cx="3533775" cy="5667375"/>
            </a:xfrm>
            <a:prstGeom prst="rect">
              <a:avLst/>
            </a:prstGeom>
          </p:spPr>
        </p:pic>
      </p:grpSp>
      <p:sp>
        <p:nvSpPr>
          <p:cNvPr id="7" name="TextBox 6"/>
          <p:cNvSpPr txBox="1"/>
          <p:nvPr/>
        </p:nvSpPr>
        <p:spPr>
          <a:xfrm>
            <a:off x="70338" y="5593051"/>
            <a:ext cx="4378122" cy="954107"/>
          </a:xfrm>
          <a:prstGeom prst="rect">
            <a:avLst/>
          </a:prstGeom>
          <a:noFill/>
        </p:spPr>
        <p:txBody>
          <a:bodyPr wrap="none" rtlCol="0">
            <a:spAutoFit/>
          </a:bodyPr>
          <a:lstStyle/>
          <a:p>
            <a:pPr algn="ctr"/>
            <a:r>
              <a:rPr lang="ru-RU" sz="1400" i="1" dirty="0" smtClean="0">
                <a:latin typeface="Bookman Old Style" panose="02050604050505020204" pitchFamily="18" charset="0"/>
              </a:rPr>
              <a:t>С сыном С.С. Прокофьева Олегом</a:t>
            </a:r>
          </a:p>
          <a:p>
            <a:pPr algn="ctr"/>
            <a:r>
              <a:rPr lang="ru-RU" sz="1400" i="1" dirty="0" smtClean="0">
                <a:latin typeface="Bookman Old Style" panose="02050604050505020204" pitchFamily="18" charset="0"/>
              </a:rPr>
              <a:t>и Галиной Сергеевной Улановой </a:t>
            </a:r>
          </a:p>
          <a:p>
            <a:pPr algn="ctr"/>
            <a:r>
              <a:rPr lang="ru-RU" sz="1400" i="1" dirty="0" smtClean="0">
                <a:latin typeface="Bookman Old Style" panose="02050604050505020204" pitchFamily="18" charset="0"/>
              </a:rPr>
              <a:t>в дни </a:t>
            </a:r>
            <a:r>
              <a:rPr lang="ru-RU" sz="1400" i="1" dirty="0" err="1" smtClean="0">
                <a:latin typeface="Bookman Old Style" panose="02050604050505020204" pitchFamily="18" charset="0"/>
              </a:rPr>
              <a:t>прокофьевского</a:t>
            </a:r>
            <a:r>
              <a:rPr lang="ru-RU" sz="1400" i="1" dirty="0" smtClean="0">
                <a:latin typeface="Bookman Old Style" panose="02050604050505020204" pitchFamily="18" charset="0"/>
              </a:rPr>
              <a:t> фестиваля в Германии.</a:t>
            </a:r>
          </a:p>
          <a:p>
            <a:pPr algn="ctr"/>
            <a:r>
              <a:rPr lang="ru-RU" sz="1400" i="1" dirty="0" smtClean="0">
                <a:latin typeface="Bookman Old Style" panose="02050604050505020204" pitchFamily="18" charset="0"/>
              </a:rPr>
              <a:t>1990 год.</a:t>
            </a:r>
          </a:p>
        </p:txBody>
      </p:sp>
      <p:grpSp>
        <p:nvGrpSpPr>
          <p:cNvPr id="8" name="Группа 7"/>
          <p:cNvGrpSpPr/>
          <p:nvPr/>
        </p:nvGrpSpPr>
        <p:grpSpPr>
          <a:xfrm>
            <a:off x="3180555" y="-467248"/>
            <a:ext cx="9530144" cy="6596743"/>
            <a:chOff x="3135086" y="91440"/>
            <a:chExt cx="9530144" cy="6596743"/>
          </a:xfrm>
        </p:grpSpPr>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0266" y="928960"/>
              <a:ext cx="6858699" cy="4884012"/>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5086" y="91440"/>
              <a:ext cx="9530144" cy="6596743"/>
            </a:xfrm>
            <a:prstGeom prst="rect">
              <a:avLst/>
            </a:prstGeom>
          </p:spPr>
        </p:pic>
      </p:grpSp>
      <p:sp>
        <p:nvSpPr>
          <p:cNvPr id="2" name="Прямоугольник 1"/>
          <p:cNvSpPr/>
          <p:nvPr/>
        </p:nvSpPr>
        <p:spPr>
          <a:xfrm>
            <a:off x="4725131" y="5608440"/>
            <a:ext cx="6623539" cy="923330"/>
          </a:xfrm>
          <a:prstGeom prst="rect">
            <a:avLst/>
          </a:prstGeom>
        </p:spPr>
        <p:txBody>
          <a:bodyPr wrap="square">
            <a:spAutoFit/>
          </a:bodyPr>
          <a:lstStyle/>
          <a:p>
            <a:pPr algn="ctr"/>
            <a:r>
              <a:rPr lang="ru-RU" i="1" dirty="0">
                <a:latin typeface="Bookman Old Style" panose="02050604050505020204" pitchFamily="18" charset="0"/>
              </a:rPr>
              <a:t>С </a:t>
            </a:r>
            <a:r>
              <a:rPr lang="ru-RU" i="1" dirty="0" err="1">
                <a:latin typeface="Bookman Old Style" panose="02050604050505020204" pitchFamily="18" charset="0"/>
              </a:rPr>
              <a:t>Эльмером</a:t>
            </a:r>
            <a:r>
              <a:rPr lang="ru-RU" i="1" dirty="0">
                <a:latin typeface="Bookman Old Style" panose="02050604050505020204" pitchFamily="18" charset="0"/>
              </a:rPr>
              <a:t> Шенбергом.</a:t>
            </a:r>
          </a:p>
          <a:p>
            <a:pPr algn="ctr"/>
            <a:r>
              <a:rPr lang="ru-RU" i="1" dirty="0">
                <a:latin typeface="Bookman Old Style" panose="02050604050505020204" pitchFamily="18" charset="0"/>
              </a:rPr>
              <a:t>Последняя фотография </a:t>
            </a:r>
            <a:r>
              <a:rPr lang="ru-RU" i="1" dirty="0" smtClean="0">
                <a:latin typeface="Bookman Old Style" panose="02050604050505020204" pitchFamily="18" charset="0"/>
              </a:rPr>
              <a:t>Юрия Николаевича </a:t>
            </a:r>
            <a:r>
              <a:rPr lang="ru-RU" i="1" dirty="0" err="1" smtClean="0">
                <a:latin typeface="Bookman Old Style" panose="02050604050505020204" pitchFamily="18" charset="0"/>
              </a:rPr>
              <a:t>Холопова</a:t>
            </a:r>
            <a:r>
              <a:rPr lang="ru-RU" i="1" dirty="0">
                <a:latin typeface="Bookman Old Style" panose="02050604050505020204" pitchFamily="18" charset="0"/>
              </a:rPr>
              <a:t>.</a:t>
            </a:r>
          </a:p>
          <a:p>
            <a:pPr algn="ctr"/>
            <a:r>
              <a:rPr lang="ru-RU" i="1" dirty="0">
                <a:latin typeface="Bookman Old Style" panose="02050604050505020204" pitchFamily="18" charset="0"/>
              </a:rPr>
              <a:t>19 апреля 2003 год.</a:t>
            </a:r>
          </a:p>
        </p:txBody>
      </p:sp>
    </p:spTree>
    <p:extLst>
      <p:ext uri="{BB962C8B-B14F-4D97-AF65-F5344CB8AC3E}">
        <p14:creationId xmlns:p14="http://schemas.microsoft.com/office/powerpoint/2010/main" val="132916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Группа 3"/>
          <p:cNvGrpSpPr/>
          <p:nvPr/>
        </p:nvGrpSpPr>
        <p:grpSpPr>
          <a:xfrm>
            <a:off x="5605670" y="-715617"/>
            <a:ext cx="6400800" cy="8319052"/>
            <a:chOff x="2932043" y="-894521"/>
            <a:chExt cx="6341166" cy="8478078"/>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180" y="305903"/>
              <a:ext cx="4675533" cy="6234044"/>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2043" y="-894521"/>
              <a:ext cx="6341166" cy="8478078"/>
            </a:xfrm>
            <a:prstGeom prst="rect">
              <a:avLst/>
            </a:prstGeom>
          </p:spPr>
        </p:pic>
      </p:grpSp>
      <p:sp>
        <p:nvSpPr>
          <p:cNvPr id="6" name="TextBox 5"/>
          <p:cNvSpPr txBox="1"/>
          <p:nvPr/>
        </p:nvSpPr>
        <p:spPr>
          <a:xfrm>
            <a:off x="660085" y="2232514"/>
            <a:ext cx="4945585" cy="1938992"/>
          </a:xfrm>
          <a:prstGeom prst="rect">
            <a:avLst/>
          </a:prstGeom>
          <a:noFill/>
        </p:spPr>
        <p:txBody>
          <a:bodyPr wrap="none" rtlCol="0">
            <a:spAutoFit/>
          </a:bodyPr>
          <a:lstStyle/>
          <a:p>
            <a:pPr algn="ctr"/>
            <a:r>
              <a:rPr lang="ru-RU" sz="2400" i="1" dirty="0" smtClean="0">
                <a:latin typeface="Bookman Old Style" panose="02050604050505020204" pitchFamily="18" charset="0"/>
              </a:rPr>
              <a:t>Москва. </a:t>
            </a:r>
          </a:p>
          <a:p>
            <a:pPr algn="ctr"/>
            <a:r>
              <a:rPr lang="ru-RU" sz="2400" i="1" dirty="0" err="1" smtClean="0">
                <a:latin typeface="Bookman Old Style" panose="02050604050505020204" pitchFamily="18" charset="0"/>
              </a:rPr>
              <a:t>Троекуровское</a:t>
            </a:r>
            <a:r>
              <a:rPr lang="ru-RU" sz="2400" i="1" dirty="0" smtClean="0">
                <a:latin typeface="Bookman Old Style" panose="02050604050505020204" pitchFamily="18" charset="0"/>
              </a:rPr>
              <a:t> кладбище. </a:t>
            </a:r>
          </a:p>
          <a:p>
            <a:pPr algn="ctr"/>
            <a:r>
              <a:rPr lang="ru-RU" sz="2400" i="1" dirty="0" smtClean="0">
                <a:latin typeface="Bookman Old Style" panose="02050604050505020204" pitchFamily="18" charset="0"/>
              </a:rPr>
              <a:t>Надгробие из камня-змеевика </a:t>
            </a:r>
          </a:p>
          <a:p>
            <a:pPr algn="ctr"/>
            <a:r>
              <a:rPr lang="ru-RU" sz="2400" i="1" dirty="0" smtClean="0">
                <a:latin typeface="Bookman Old Style" panose="02050604050505020204" pitchFamily="18" charset="0"/>
              </a:rPr>
              <a:t>изготовлено по проекту </a:t>
            </a:r>
          </a:p>
          <a:p>
            <a:pPr algn="ctr"/>
            <a:r>
              <a:rPr lang="ru-RU" sz="2400" i="1" dirty="0" smtClean="0">
                <a:latin typeface="Bookman Old Style" panose="02050604050505020204" pitchFamily="18" charset="0"/>
              </a:rPr>
              <a:t>Льва Львова из Рязани</a:t>
            </a:r>
          </a:p>
        </p:txBody>
      </p:sp>
    </p:spTree>
    <p:extLst>
      <p:ext uri="{BB962C8B-B14F-4D97-AF65-F5344CB8AC3E}">
        <p14:creationId xmlns:p14="http://schemas.microsoft.com/office/powerpoint/2010/main" val="501055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237393" y="334279"/>
            <a:ext cx="11737731" cy="5940088"/>
          </a:xfrm>
          <a:prstGeom prst="rect">
            <a:avLst/>
          </a:prstGeom>
        </p:spPr>
        <p:txBody>
          <a:bodyPr wrap="square" numCol="2">
            <a:spAutoFit/>
          </a:bodyPr>
          <a:lstStyle/>
          <a:p>
            <a:pPr fontAlgn="base"/>
            <a:r>
              <a:rPr lang="en-US" sz="1000" b="1" dirty="0">
                <a:solidFill>
                  <a:srgbClr val="121212"/>
                </a:solidFill>
                <a:latin typeface="Bookman Old Style" panose="02050604050505020204" pitchFamily="18" charset="0"/>
              </a:rPr>
              <a:t>Yuri </a:t>
            </a:r>
            <a:r>
              <a:rPr lang="en-US" sz="1000" b="1" dirty="0" err="1">
                <a:solidFill>
                  <a:srgbClr val="121212"/>
                </a:solidFill>
                <a:latin typeface="Bookman Old Style" panose="02050604050505020204" pitchFamily="18" charset="0"/>
              </a:rPr>
              <a:t>Kholopov</a:t>
            </a:r>
            <a:endParaRPr lang="en-US" sz="1000" b="1" dirty="0">
              <a:solidFill>
                <a:srgbClr val="121212"/>
              </a:solidFill>
              <a:latin typeface="Bookman Old Style" panose="02050604050505020204" pitchFamily="18" charset="0"/>
            </a:endParaRPr>
          </a:p>
          <a:p>
            <a:pPr fontAlgn="base"/>
            <a:r>
              <a:rPr lang="en-US" sz="1000" b="1" dirty="0">
                <a:solidFill>
                  <a:srgbClr val="121212"/>
                </a:solidFill>
                <a:latin typeface="Bookman Old Style" panose="02050604050505020204" pitchFamily="18" charset="0"/>
              </a:rPr>
              <a:t>Champion of Russia's 'lost' modernist composers</a:t>
            </a:r>
          </a:p>
          <a:p>
            <a:pPr fontAlgn="base"/>
            <a:r>
              <a:rPr lang="en-US" sz="1000" i="1" dirty="0">
                <a:solidFill>
                  <a:srgbClr val="C70000"/>
                </a:solidFill>
                <a:latin typeface="Bookman Old Style" panose="02050604050505020204" pitchFamily="18" charset="0"/>
              </a:rPr>
              <a:t>Gerard </a:t>
            </a:r>
            <a:r>
              <a:rPr lang="en-US" sz="1000" i="1" dirty="0" err="1">
                <a:solidFill>
                  <a:srgbClr val="C70000"/>
                </a:solidFill>
                <a:latin typeface="Bookman Old Style" panose="02050604050505020204" pitchFamily="18" charset="0"/>
              </a:rPr>
              <a:t>McBurney</a:t>
            </a:r>
            <a:endParaRPr lang="en-US" sz="1000" i="1" dirty="0">
              <a:solidFill>
                <a:srgbClr val="C70000"/>
              </a:solidFill>
              <a:latin typeface="Bookman Old Style" panose="02050604050505020204" pitchFamily="18" charset="0"/>
            </a:endParaRPr>
          </a:p>
          <a:p>
            <a:pPr fontAlgn="base"/>
            <a:r>
              <a:rPr lang="en-US" sz="1000" dirty="0">
                <a:solidFill>
                  <a:srgbClr val="707070"/>
                </a:solidFill>
                <a:latin typeface="Bookman Old Style" panose="02050604050505020204" pitchFamily="18" charset="0"/>
              </a:rPr>
              <a:t>Tue 3 Jun 2003 02.42 BST</a:t>
            </a:r>
          </a:p>
          <a:p>
            <a:pPr fontAlgn="base"/>
            <a:endParaRPr lang="ru-RU" sz="1000" dirty="0" smtClean="0">
              <a:solidFill>
                <a:srgbClr val="121212"/>
              </a:solidFill>
              <a:latin typeface="Bookman Old Style" panose="02050604050505020204" pitchFamily="18" charset="0"/>
            </a:endParaRPr>
          </a:p>
          <a:p>
            <a:pPr fontAlgn="base"/>
            <a:r>
              <a:rPr lang="en-US" sz="1000" dirty="0" smtClean="0">
                <a:solidFill>
                  <a:srgbClr val="121212"/>
                </a:solidFill>
                <a:latin typeface="Bookman Old Style" panose="02050604050505020204" pitchFamily="18" charset="0"/>
              </a:rPr>
              <a:t>Yuri </a:t>
            </a:r>
            <a:r>
              <a:rPr lang="en-US" sz="1000" dirty="0" err="1">
                <a:solidFill>
                  <a:srgbClr val="121212"/>
                </a:solidFill>
                <a:latin typeface="Bookman Old Style" panose="02050604050505020204" pitchFamily="18" charset="0"/>
              </a:rPr>
              <a:t>Kholopov</a:t>
            </a:r>
            <a:r>
              <a:rPr lang="en-US" sz="1000" dirty="0">
                <a:solidFill>
                  <a:srgbClr val="121212"/>
                </a:solidFill>
                <a:latin typeface="Bookman Old Style" panose="02050604050505020204" pitchFamily="18" charset="0"/>
              </a:rPr>
              <a:t>, who has died of cancer aged 70, was the most important and influential Russian music theorist and analytical scholar of modern times. The author of many textbooks, and more than a thousand papers, he was a key figure in the musical and intellectual life of his country.</a:t>
            </a:r>
          </a:p>
          <a:p>
            <a:pPr fontAlgn="base"/>
            <a:r>
              <a:rPr lang="en-US" sz="1000" dirty="0">
                <a:solidFill>
                  <a:srgbClr val="121212"/>
                </a:solidFill>
                <a:latin typeface="Bookman Old Style" panose="02050604050505020204" pitchFamily="18" charset="0"/>
              </a:rPr>
              <a:t>For more than four decades, he taught energetically in the musicology department of the Moscow Conservatory - the composers who studied with him included </a:t>
            </a:r>
            <a:r>
              <a:rPr lang="en-US" sz="1000" dirty="0" err="1">
                <a:solidFill>
                  <a:srgbClr val="121212"/>
                </a:solidFill>
                <a:latin typeface="Bookman Old Style" panose="02050604050505020204" pitchFamily="18" charset="0"/>
              </a:rPr>
              <a:t>Vassily</a:t>
            </a:r>
            <a:r>
              <a:rPr lang="en-US" sz="1000" dirty="0">
                <a:solidFill>
                  <a:srgbClr val="121212"/>
                </a:solidFill>
                <a:latin typeface="Bookman Old Style" panose="02050604050505020204" pitchFamily="18" charset="0"/>
              </a:rPr>
              <a:t> </a:t>
            </a:r>
            <a:r>
              <a:rPr lang="en-US" sz="1000" dirty="0" err="1">
                <a:solidFill>
                  <a:srgbClr val="121212"/>
                </a:solidFill>
                <a:latin typeface="Bookman Old Style" panose="02050604050505020204" pitchFamily="18" charset="0"/>
              </a:rPr>
              <a:t>Lobanov</a:t>
            </a:r>
            <a:r>
              <a:rPr lang="en-US" sz="1000" dirty="0">
                <a:solidFill>
                  <a:srgbClr val="121212"/>
                </a:solidFill>
                <a:latin typeface="Bookman Old Style" panose="02050604050505020204" pitchFamily="18" charset="0"/>
              </a:rPr>
              <a:t>, Vladimir </a:t>
            </a:r>
            <a:r>
              <a:rPr lang="en-US" sz="1000" dirty="0" err="1">
                <a:solidFill>
                  <a:srgbClr val="121212"/>
                </a:solidFill>
                <a:latin typeface="Bookman Old Style" panose="02050604050505020204" pitchFamily="18" charset="0"/>
              </a:rPr>
              <a:t>Tarnopolsky</a:t>
            </a:r>
            <a:r>
              <a:rPr lang="en-US" sz="1000" dirty="0">
                <a:solidFill>
                  <a:srgbClr val="121212"/>
                </a:solidFill>
                <a:latin typeface="Bookman Old Style" panose="02050604050505020204" pitchFamily="18" charset="0"/>
              </a:rPr>
              <a:t>, Dmitri Smirnov and Elena </a:t>
            </a:r>
            <a:r>
              <a:rPr lang="en-US" sz="1000" dirty="0" err="1">
                <a:solidFill>
                  <a:srgbClr val="121212"/>
                </a:solidFill>
                <a:latin typeface="Bookman Old Style" panose="02050604050505020204" pitchFamily="18" charset="0"/>
              </a:rPr>
              <a:t>Firsova</a:t>
            </a:r>
            <a:r>
              <a:rPr lang="en-US" sz="1000" dirty="0">
                <a:solidFill>
                  <a:srgbClr val="121212"/>
                </a:solidFill>
                <a:latin typeface="Bookman Old Style" panose="02050604050505020204" pitchFamily="18" charset="0"/>
              </a:rPr>
              <a:t>. He also had a strong, if sometimes rebarbative, effect on the many fine performers who found themselves sitting through his fearsome introductory courses on harmony, form and other fundamental subjects.</a:t>
            </a:r>
          </a:p>
          <a:p>
            <a:pPr fontAlgn="base"/>
            <a:r>
              <a:rPr lang="en-US" sz="1000" dirty="0">
                <a:solidFill>
                  <a:srgbClr val="121212"/>
                </a:solidFill>
                <a:latin typeface="Bookman Old Style" panose="02050604050505020204" pitchFamily="18" charset="0"/>
              </a:rPr>
              <a:t>His brilliant and highly unconventional Exercises In Harmony (1983) incorporated credited excerpts from students' classroom exercises to show the rich possibilities of unorthodox approaches to sometimes difficult problems. The culmination of his life's work came in his Harmonic Analysis (1996, 2001 and a third part yet to be published).</a:t>
            </a:r>
          </a:p>
          <a:p>
            <a:pPr fontAlgn="base"/>
            <a:r>
              <a:rPr lang="en-US" sz="1000" dirty="0" err="1">
                <a:solidFill>
                  <a:srgbClr val="121212"/>
                </a:solidFill>
                <a:latin typeface="Bookman Old Style" panose="02050604050505020204" pitchFamily="18" charset="0"/>
              </a:rPr>
              <a:t>Kholopov</a:t>
            </a:r>
            <a:r>
              <a:rPr lang="en-US" sz="1000" dirty="0">
                <a:solidFill>
                  <a:srgbClr val="121212"/>
                </a:solidFill>
                <a:latin typeface="Bookman Old Style" panose="02050604050505020204" pitchFamily="18" charset="0"/>
              </a:rPr>
              <a:t> lectured brilliantly on the classics and, like most theorists of his </a:t>
            </a:r>
            <a:r>
              <a:rPr lang="en-US" sz="1000" dirty="0" err="1">
                <a:solidFill>
                  <a:srgbClr val="121212"/>
                </a:solidFill>
                <a:latin typeface="Bookman Old Style" panose="02050604050505020204" pitchFamily="18" charset="0"/>
              </a:rPr>
              <a:t>calibre</a:t>
            </a:r>
            <a:r>
              <a:rPr lang="en-US" sz="1000" dirty="0">
                <a:solidFill>
                  <a:srgbClr val="121212"/>
                </a:solidFill>
                <a:latin typeface="Bookman Old Style" panose="02050604050505020204" pitchFamily="18" charset="0"/>
              </a:rPr>
              <a:t>, had much to say on Beethoven. However, his heart was in the 20th century, with particular reference to the kind of Russian and European modern music that was, for most of the Soviet phase of his career, regarded with suspicion by the authorities controlling the institutions in which he worked.</a:t>
            </a:r>
          </a:p>
          <a:p>
            <a:pPr fontAlgn="base"/>
            <a:r>
              <a:rPr lang="en-US" sz="1000" dirty="0">
                <a:solidFill>
                  <a:srgbClr val="121212"/>
                </a:solidFill>
                <a:latin typeface="Bookman Old Style" panose="02050604050505020204" pitchFamily="18" charset="0"/>
              </a:rPr>
              <a:t>For example, he wrote a sharply observant little book, Anton Webern: His Life And Music (1973), and published and lectured on Alban Berg and Arnold Schoenberg. He was also fascinating on Stravinsky.</a:t>
            </a:r>
          </a:p>
          <a:p>
            <a:pPr fontAlgn="base"/>
            <a:r>
              <a:rPr lang="en-US" sz="1000" dirty="0">
                <a:solidFill>
                  <a:srgbClr val="121212"/>
                </a:solidFill>
                <a:latin typeface="Bookman Old Style" panose="02050604050505020204" pitchFamily="18" charset="0"/>
              </a:rPr>
              <a:t>For young Russian musicians, </a:t>
            </a:r>
            <a:r>
              <a:rPr lang="en-US" sz="1000" dirty="0" err="1">
                <a:solidFill>
                  <a:srgbClr val="121212"/>
                </a:solidFill>
                <a:latin typeface="Bookman Old Style" panose="02050604050505020204" pitchFamily="18" charset="0"/>
              </a:rPr>
              <a:t>Kholopov</a:t>
            </a:r>
            <a:r>
              <a:rPr lang="en-US" sz="1000" dirty="0">
                <a:solidFill>
                  <a:srgbClr val="121212"/>
                </a:solidFill>
                <a:latin typeface="Bookman Old Style" panose="02050604050505020204" pitchFamily="18" charset="0"/>
              </a:rPr>
              <a:t> was a bridge to kinds of music that few others could even talk about, let alone with his intellectual authority. He could make the most far-reaching connections between the work of composers from utterly different cultures.</a:t>
            </a:r>
          </a:p>
          <a:p>
            <a:pPr fontAlgn="base"/>
            <a:r>
              <a:rPr lang="en-US" sz="1000" dirty="0">
                <a:solidFill>
                  <a:srgbClr val="121212"/>
                </a:solidFill>
                <a:latin typeface="Bookman Old Style" panose="02050604050505020204" pitchFamily="18" charset="0"/>
              </a:rPr>
              <a:t>In the west, he was more familiar for his major role in the rediscovery and reinvention of the history of 20th century Russian music, as it emerged from under the permafrost of socialist realism. He was an early champion of the so-called "lost" Russian modernists of the early 20th century, such as Arthur </a:t>
            </a:r>
            <a:r>
              <a:rPr lang="en-US" sz="1000" dirty="0" err="1">
                <a:solidFill>
                  <a:srgbClr val="121212"/>
                </a:solidFill>
                <a:latin typeface="Bookman Old Style" panose="02050604050505020204" pitchFamily="18" charset="0"/>
              </a:rPr>
              <a:t>Lourié</a:t>
            </a:r>
            <a:r>
              <a:rPr lang="en-US" sz="1000" dirty="0">
                <a:solidFill>
                  <a:srgbClr val="121212"/>
                </a:solidFill>
                <a:latin typeface="Bookman Old Style" panose="02050604050505020204" pitchFamily="18" charset="0"/>
              </a:rPr>
              <a:t> and Alexander </a:t>
            </a:r>
            <a:r>
              <a:rPr lang="en-US" sz="1000" dirty="0" err="1">
                <a:solidFill>
                  <a:srgbClr val="121212"/>
                </a:solidFill>
                <a:latin typeface="Bookman Old Style" panose="02050604050505020204" pitchFamily="18" charset="0"/>
              </a:rPr>
              <a:t>Mosolov</a:t>
            </a:r>
            <a:r>
              <a:rPr lang="en-US" sz="1000" dirty="0">
                <a:solidFill>
                  <a:srgbClr val="121212"/>
                </a:solidFill>
                <a:latin typeface="Bookman Old Style" panose="02050604050505020204" pitchFamily="18" charset="0"/>
              </a:rPr>
              <a:t>, and he wrote with specially warm </a:t>
            </a:r>
            <a:r>
              <a:rPr lang="en-US" sz="1000" dirty="0" err="1">
                <a:solidFill>
                  <a:srgbClr val="121212"/>
                </a:solidFill>
                <a:latin typeface="Bookman Old Style" panose="02050604050505020204" pitchFamily="18" charset="0"/>
              </a:rPr>
              <a:t>vigour</a:t>
            </a:r>
            <a:r>
              <a:rPr lang="en-US" sz="1000" dirty="0">
                <a:solidFill>
                  <a:srgbClr val="121212"/>
                </a:solidFill>
                <a:latin typeface="Bookman Old Style" panose="02050604050505020204" pitchFamily="18" charset="0"/>
              </a:rPr>
              <a:t> about the prophetic, if somewhat recherché, musical language of Nikolai </a:t>
            </a:r>
            <a:r>
              <a:rPr lang="en-US" sz="1000" dirty="0" err="1">
                <a:solidFill>
                  <a:srgbClr val="121212"/>
                </a:solidFill>
                <a:latin typeface="Bookman Old Style" panose="02050604050505020204" pitchFamily="18" charset="0"/>
              </a:rPr>
              <a:t>Roslavets</a:t>
            </a:r>
            <a:r>
              <a:rPr lang="en-US" sz="1000" dirty="0">
                <a:solidFill>
                  <a:srgbClr val="121212"/>
                </a:solidFill>
                <a:latin typeface="Bookman Old Style" panose="02050604050505020204" pitchFamily="18" charset="0"/>
              </a:rPr>
              <a:t>.</a:t>
            </a:r>
          </a:p>
          <a:p>
            <a:pPr fontAlgn="base"/>
            <a:r>
              <a:rPr lang="en-US" sz="1000" dirty="0">
                <a:solidFill>
                  <a:srgbClr val="121212"/>
                </a:solidFill>
                <a:latin typeface="Bookman Old Style" panose="02050604050505020204" pitchFamily="18" charset="0"/>
              </a:rPr>
              <a:t>He was close to, and wrote with passion about, the more recent modernist generation of Alfred </a:t>
            </a:r>
            <a:r>
              <a:rPr lang="en-US" sz="1000" dirty="0" err="1">
                <a:solidFill>
                  <a:srgbClr val="121212"/>
                </a:solidFill>
                <a:latin typeface="Bookman Old Style" panose="02050604050505020204" pitchFamily="18" charset="0"/>
              </a:rPr>
              <a:t>Schnittke</a:t>
            </a:r>
            <a:r>
              <a:rPr lang="en-US" sz="1000" dirty="0">
                <a:solidFill>
                  <a:srgbClr val="121212"/>
                </a:solidFill>
                <a:latin typeface="Bookman Old Style" panose="02050604050505020204" pitchFamily="18" charset="0"/>
              </a:rPr>
              <a:t>, Edison Denisov and Sofia </a:t>
            </a:r>
            <a:r>
              <a:rPr lang="en-US" sz="1000" dirty="0" err="1">
                <a:solidFill>
                  <a:srgbClr val="121212"/>
                </a:solidFill>
                <a:latin typeface="Bookman Old Style" panose="02050604050505020204" pitchFamily="18" charset="0"/>
              </a:rPr>
              <a:t>Gubaidulina</a:t>
            </a:r>
            <a:r>
              <a:rPr lang="en-US" sz="1000" dirty="0">
                <a:solidFill>
                  <a:srgbClr val="121212"/>
                </a:solidFill>
                <a:latin typeface="Bookman Old Style" panose="02050604050505020204" pitchFamily="18" charset="0"/>
              </a:rPr>
              <a:t>, and their successors. When Denisov died in 1996, </a:t>
            </a:r>
            <a:r>
              <a:rPr lang="en-US" sz="1000" dirty="0" err="1">
                <a:solidFill>
                  <a:srgbClr val="121212"/>
                </a:solidFill>
                <a:latin typeface="Bookman Old Style" panose="02050604050505020204" pitchFamily="18" charset="0"/>
              </a:rPr>
              <a:t>Kholopov</a:t>
            </a:r>
            <a:r>
              <a:rPr lang="en-US" sz="1000" dirty="0">
                <a:solidFill>
                  <a:srgbClr val="121212"/>
                </a:solidFill>
                <a:latin typeface="Bookman Old Style" panose="02050604050505020204" pitchFamily="18" charset="0"/>
              </a:rPr>
              <a:t> mourned him keenly, and devoted much energy thereafter to promoting the performance and study of his music.</a:t>
            </a:r>
          </a:p>
          <a:p>
            <a:pPr fontAlgn="base"/>
            <a:r>
              <a:rPr lang="en-US" sz="1000" dirty="0">
                <a:solidFill>
                  <a:srgbClr val="121212"/>
                </a:solidFill>
                <a:latin typeface="Bookman Old Style" panose="02050604050505020204" pitchFamily="18" charset="0"/>
              </a:rPr>
              <a:t>In recent years, when Soviet music had begun to become a more respectable field of study in the west, </a:t>
            </a:r>
            <a:r>
              <a:rPr lang="en-US" sz="1000" dirty="0" err="1">
                <a:solidFill>
                  <a:srgbClr val="121212"/>
                </a:solidFill>
                <a:latin typeface="Bookman Old Style" panose="02050604050505020204" pitchFamily="18" charset="0"/>
              </a:rPr>
              <a:t>Kholopov</a:t>
            </a:r>
            <a:r>
              <a:rPr lang="en-US" sz="1000" dirty="0">
                <a:solidFill>
                  <a:srgbClr val="121212"/>
                </a:solidFill>
                <a:latin typeface="Bookman Old Style" panose="02050604050505020204" pitchFamily="18" charset="0"/>
              </a:rPr>
              <a:t> travelled to conferences in many countries, usually to set the record straight in some way. He was astute and fascinating, for example, on the internal logic of the works of Shostakovich, a composer whose growing popularity in the west has often been </a:t>
            </a:r>
            <a:r>
              <a:rPr lang="en-US" sz="1000" dirty="0" err="1">
                <a:solidFill>
                  <a:srgbClr val="121212"/>
                </a:solidFill>
                <a:latin typeface="Bookman Old Style" panose="02050604050505020204" pitchFamily="18" charset="0"/>
              </a:rPr>
              <a:t>fuelled</a:t>
            </a:r>
            <a:r>
              <a:rPr lang="en-US" sz="1000" dirty="0">
                <a:solidFill>
                  <a:srgbClr val="121212"/>
                </a:solidFill>
                <a:latin typeface="Bookman Old Style" panose="02050604050505020204" pitchFamily="18" charset="0"/>
              </a:rPr>
              <a:t> by reactions to the end of the cold war, but who </a:t>
            </a:r>
            <a:r>
              <a:rPr lang="en-US" sz="1000" dirty="0" err="1">
                <a:solidFill>
                  <a:srgbClr val="121212"/>
                </a:solidFill>
                <a:latin typeface="Bookman Old Style" panose="02050604050505020204" pitchFamily="18" charset="0"/>
              </a:rPr>
              <a:t>Kholopov</a:t>
            </a:r>
            <a:r>
              <a:rPr lang="en-US" sz="1000" dirty="0">
                <a:solidFill>
                  <a:srgbClr val="121212"/>
                </a:solidFill>
                <a:latin typeface="Bookman Old Style" panose="02050604050505020204" pitchFamily="18" charset="0"/>
              </a:rPr>
              <a:t> strongly felt was worthy of study in more rigorous, purely musical, ways.</a:t>
            </a:r>
          </a:p>
          <a:p>
            <a:pPr fontAlgn="base"/>
            <a:r>
              <a:rPr lang="en-US" sz="1000" dirty="0">
                <a:solidFill>
                  <a:srgbClr val="121212"/>
                </a:solidFill>
                <a:latin typeface="Bookman Old Style" panose="02050604050505020204" pitchFamily="18" charset="0"/>
              </a:rPr>
              <a:t>Born in Ryazan, just over a hundred miles southeast of Moscow, </a:t>
            </a:r>
            <a:r>
              <a:rPr lang="en-US" sz="1000" dirty="0" err="1">
                <a:solidFill>
                  <a:srgbClr val="121212"/>
                </a:solidFill>
                <a:latin typeface="Bookman Old Style" panose="02050604050505020204" pitchFamily="18" charset="0"/>
              </a:rPr>
              <a:t>Kholopov</a:t>
            </a:r>
            <a:r>
              <a:rPr lang="en-US" sz="1000" dirty="0">
                <a:solidFill>
                  <a:srgbClr val="121212"/>
                </a:solidFill>
                <a:latin typeface="Bookman Old Style" panose="02050604050505020204" pitchFamily="18" charset="0"/>
              </a:rPr>
              <a:t> emerged from the city's musical preparatory college in 1949, graduated in music theory and composition at the Moscow Conservatory in 1954 and undertook postgraduate studies till 1960, when he started teaching there. His professorship came in 1983.</a:t>
            </a:r>
          </a:p>
          <a:p>
            <a:pPr fontAlgn="base"/>
            <a:r>
              <a:rPr lang="en-US" sz="1000" dirty="0">
                <a:solidFill>
                  <a:srgbClr val="121212"/>
                </a:solidFill>
                <a:latin typeface="Bookman Old Style" panose="02050604050505020204" pitchFamily="18" charset="0"/>
              </a:rPr>
              <a:t>He was a reserved and formal man, fierce towards intellectual and musical slackness in both students and opponents. Music and its workings, his pupils and colleagues knew, were what mattered, and the broaching of other subjects would be greeted with little response. His cold stare, when he disapproved of something, cast a terror over many generations of students.</a:t>
            </a:r>
          </a:p>
          <a:p>
            <a:pPr fontAlgn="base"/>
            <a:r>
              <a:rPr lang="en-US" sz="1000" dirty="0">
                <a:solidFill>
                  <a:srgbClr val="121212"/>
                </a:solidFill>
                <a:latin typeface="Bookman Old Style" panose="02050604050505020204" pitchFamily="18" charset="0"/>
              </a:rPr>
              <a:t>None the less, on the day before his death, having put classes ahead of chemotherapy, </a:t>
            </a:r>
            <a:r>
              <a:rPr lang="en-US" sz="1000" dirty="0" err="1">
                <a:solidFill>
                  <a:srgbClr val="121212"/>
                </a:solidFill>
                <a:latin typeface="Bookman Old Style" panose="02050604050505020204" pitchFamily="18" charset="0"/>
              </a:rPr>
              <a:t>Kholopov</a:t>
            </a:r>
            <a:r>
              <a:rPr lang="en-US" sz="1000" dirty="0">
                <a:solidFill>
                  <a:srgbClr val="121212"/>
                </a:solidFill>
                <a:latin typeface="Bookman Old Style" panose="02050604050505020204" pitchFamily="18" charset="0"/>
              </a:rPr>
              <a:t> was unusually amusing, and even told some jokes. His students were, in any case, used to eccentricities, such as his ability to sustain his lithe and wiry frame on chunks of stale bread, gnawed absent-mindedly on the run between library and classroom.</a:t>
            </a:r>
          </a:p>
          <a:p>
            <a:pPr fontAlgn="base"/>
            <a:r>
              <a:rPr lang="en-US" sz="1000" dirty="0">
                <a:solidFill>
                  <a:srgbClr val="121212"/>
                </a:solidFill>
                <a:latin typeface="Bookman Old Style" panose="02050604050505020204" pitchFamily="18" charset="0"/>
              </a:rPr>
              <a:t>Like many intellectuals of his generation, </a:t>
            </a:r>
            <a:r>
              <a:rPr lang="en-US" sz="1000" dirty="0" err="1">
                <a:solidFill>
                  <a:srgbClr val="121212"/>
                </a:solidFill>
                <a:latin typeface="Bookman Old Style" panose="02050604050505020204" pitchFamily="18" charset="0"/>
              </a:rPr>
              <a:t>Kholopov</a:t>
            </a:r>
            <a:r>
              <a:rPr lang="en-US" sz="1000" dirty="0">
                <a:solidFill>
                  <a:srgbClr val="121212"/>
                </a:solidFill>
                <a:latin typeface="Bookman Old Style" panose="02050604050505020204" pitchFamily="18" charset="0"/>
              </a:rPr>
              <a:t> welcomed the rebirth of older kinds of Russianness with the fall of communism in the 1990s: in recent years, he became markedly interested in Russian Orthodox Christianity and - occasionally and rather alarmingly - in nationalist ideas of the integrity of the Russian tradition, to the exclusion of those composers not to be considered genuinely Russian. To the relief of many, in the last few years these stronger nationalist feelings seemed to have abated.</a:t>
            </a:r>
          </a:p>
          <a:p>
            <a:pPr fontAlgn="base"/>
            <a:r>
              <a:rPr lang="en-US" sz="1000" dirty="0">
                <a:solidFill>
                  <a:srgbClr val="121212"/>
                </a:solidFill>
                <a:latin typeface="Bookman Old Style" panose="02050604050505020204" pitchFamily="18" charset="0"/>
              </a:rPr>
              <a:t>His wife, from whom he had been separated, predeceased him. He leaves a son.</a:t>
            </a:r>
          </a:p>
          <a:p>
            <a:pPr fontAlgn="base"/>
            <a:endParaRPr lang="ru-RU" sz="1000" smtClean="0">
              <a:solidFill>
                <a:srgbClr val="121212"/>
              </a:solidFill>
              <a:latin typeface="Bookman Old Style" panose="02050604050505020204" pitchFamily="18" charset="0"/>
            </a:endParaRPr>
          </a:p>
          <a:p>
            <a:pPr fontAlgn="base"/>
            <a:r>
              <a:rPr lang="en-US" sz="1000" smtClean="0">
                <a:solidFill>
                  <a:srgbClr val="121212"/>
                </a:solidFill>
                <a:latin typeface="Bookman Old Style" panose="02050604050505020204" pitchFamily="18" charset="0"/>
              </a:rPr>
              <a:t>Yuri </a:t>
            </a:r>
            <a:r>
              <a:rPr lang="en-US" sz="1000" dirty="0" err="1">
                <a:solidFill>
                  <a:srgbClr val="121212"/>
                </a:solidFill>
                <a:latin typeface="Bookman Old Style" panose="02050604050505020204" pitchFamily="18" charset="0"/>
              </a:rPr>
              <a:t>Nikolaevich</a:t>
            </a:r>
            <a:r>
              <a:rPr lang="en-US" sz="1000" dirty="0">
                <a:solidFill>
                  <a:srgbClr val="121212"/>
                </a:solidFill>
                <a:latin typeface="Bookman Old Style" panose="02050604050505020204" pitchFamily="18" charset="0"/>
              </a:rPr>
              <a:t> </a:t>
            </a:r>
            <a:r>
              <a:rPr lang="en-US" sz="1000" dirty="0" err="1">
                <a:solidFill>
                  <a:srgbClr val="121212"/>
                </a:solidFill>
                <a:latin typeface="Bookman Old Style" panose="02050604050505020204" pitchFamily="18" charset="0"/>
              </a:rPr>
              <a:t>Kholopov</a:t>
            </a:r>
            <a:r>
              <a:rPr lang="en-US" sz="1000" dirty="0">
                <a:solidFill>
                  <a:srgbClr val="121212"/>
                </a:solidFill>
                <a:latin typeface="Bookman Old Style" panose="02050604050505020204" pitchFamily="18" charset="0"/>
              </a:rPr>
              <a:t>, musical theorist and teacher, born August 14 1932; died April 24 2003</a:t>
            </a:r>
            <a:endParaRPr lang="en-US" sz="1000" b="0" i="0" dirty="0">
              <a:solidFill>
                <a:srgbClr val="121212"/>
              </a:solidFill>
              <a:effectLst/>
              <a:latin typeface="Bookman Old Style" panose="02050604050505020204" pitchFamily="18" charset="0"/>
            </a:endParaRPr>
          </a:p>
        </p:txBody>
      </p:sp>
    </p:spTree>
    <p:extLst>
      <p:ext uri="{BB962C8B-B14F-4D97-AF65-F5344CB8AC3E}">
        <p14:creationId xmlns:p14="http://schemas.microsoft.com/office/powerpoint/2010/main" val="2938387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562" y="0"/>
            <a:ext cx="4714875" cy="6858000"/>
          </a:xfrm>
          <a:prstGeom prst="rect">
            <a:avLst/>
          </a:prstGeom>
        </p:spPr>
      </p:pic>
    </p:spTree>
    <p:extLst>
      <p:ext uri="{BB962C8B-B14F-4D97-AF65-F5344CB8AC3E}">
        <p14:creationId xmlns:p14="http://schemas.microsoft.com/office/powerpoint/2010/main" val="835281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605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Группа 3"/>
          <p:cNvGrpSpPr/>
          <p:nvPr/>
        </p:nvGrpSpPr>
        <p:grpSpPr>
          <a:xfrm>
            <a:off x="4681331" y="-769863"/>
            <a:ext cx="6569766" cy="8358806"/>
            <a:chOff x="2852530" y="-805067"/>
            <a:chExt cx="6689035" cy="8587408"/>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4052" y="0"/>
              <a:ext cx="5083896" cy="685800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2530" y="-805067"/>
              <a:ext cx="6689035" cy="8587408"/>
            </a:xfrm>
            <a:prstGeom prst="rect">
              <a:avLst/>
            </a:prstGeom>
          </p:spPr>
        </p:pic>
      </p:grpSp>
      <p:sp>
        <p:nvSpPr>
          <p:cNvPr id="5" name="TextBox 4"/>
          <p:cNvSpPr txBox="1"/>
          <p:nvPr/>
        </p:nvSpPr>
        <p:spPr>
          <a:xfrm>
            <a:off x="151680" y="2012663"/>
            <a:ext cx="5011308" cy="2677656"/>
          </a:xfrm>
          <a:prstGeom prst="rect">
            <a:avLst/>
          </a:prstGeom>
          <a:noFill/>
        </p:spPr>
        <p:txBody>
          <a:bodyPr wrap="none" rtlCol="0">
            <a:spAutoFit/>
          </a:bodyPr>
          <a:lstStyle/>
          <a:p>
            <a:pPr algn="ctr"/>
            <a:r>
              <a:rPr lang="ru-RU" sz="2400" i="1" dirty="0" smtClean="0">
                <a:latin typeface="Bookman Old Style" panose="02050604050505020204" pitchFamily="18" charset="0"/>
              </a:rPr>
              <a:t>Семья </a:t>
            </a:r>
            <a:r>
              <a:rPr lang="ru-RU" sz="2400" i="1" dirty="0" err="1" smtClean="0">
                <a:latin typeface="Bookman Old Style" panose="02050604050505020204" pitchFamily="18" charset="0"/>
              </a:rPr>
              <a:t>Холоповых</a:t>
            </a:r>
            <a:r>
              <a:rPr lang="ru-RU" sz="2400" i="1" dirty="0" smtClean="0">
                <a:latin typeface="Bookman Old Style" panose="02050604050505020204" pitchFamily="18" charset="0"/>
              </a:rPr>
              <a:t>:</a:t>
            </a:r>
          </a:p>
          <a:p>
            <a:pPr algn="ctr"/>
            <a:r>
              <a:rPr lang="ru-RU" sz="2400" i="1" dirty="0" smtClean="0">
                <a:latin typeface="Bookman Old Style" panose="02050604050505020204" pitchFamily="18" charset="0"/>
              </a:rPr>
              <a:t>Отец – Николай Николаевич</a:t>
            </a:r>
          </a:p>
          <a:p>
            <a:pPr algn="ctr"/>
            <a:r>
              <a:rPr lang="ru-RU" sz="2400" i="1" dirty="0" smtClean="0">
                <a:latin typeface="Bookman Old Style" panose="02050604050505020204" pitchFamily="18" charset="0"/>
              </a:rPr>
              <a:t>Мать – Зинаида Федоровна</a:t>
            </a:r>
          </a:p>
          <a:p>
            <a:pPr algn="ctr"/>
            <a:r>
              <a:rPr lang="ru-RU" sz="2400" i="1" dirty="0" smtClean="0">
                <a:latin typeface="Bookman Old Style" panose="02050604050505020204" pitchFamily="18" charset="0"/>
              </a:rPr>
              <a:t>Справа – Юрий</a:t>
            </a:r>
          </a:p>
          <a:p>
            <a:pPr algn="ctr"/>
            <a:r>
              <a:rPr lang="ru-RU" sz="2400" i="1" dirty="0" smtClean="0">
                <a:latin typeface="Bookman Old Style" panose="02050604050505020204" pitchFamily="18" charset="0"/>
              </a:rPr>
              <a:t>В центре – сестра Валентина</a:t>
            </a:r>
          </a:p>
          <a:p>
            <a:pPr algn="ctr"/>
            <a:r>
              <a:rPr lang="ru-RU" sz="2400" i="1" dirty="0" smtClean="0">
                <a:latin typeface="Bookman Old Style" panose="02050604050505020204" pitchFamily="18" charset="0"/>
              </a:rPr>
              <a:t>Слева – брат Павел</a:t>
            </a:r>
          </a:p>
          <a:p>
            <a:pPr algn="ctr"/>
            <a:endParaRPr lang="ru-RU" sz="2400" i="1" dirty="0" smtClean="0">
              <a:latin typeface="Bookman Old Style" panose="02050604050505020204" pitchFamily="18" charset="0"/>
            </a:endParaRPr>
          </a:p>
        </p:txBody>
      </p:sp>
    </p:spTree>
    <p:extLst>
      <p:ext uri="{BB962C8B-B14F-4D97-AF65-F5344CB8AC3E}">
        <p14:creationId xmlns:p14="http://schemas.microsoft.com/office/powerpoint/2010/main" val="3532138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Группа 8"/>
          <p:cNvGrpSpPr/>
          <p:nvPr/>
        </p:nvGrpSpPr>
        <p:grpSpPr>
          <a:xfrm>
            <a:off x="-594596" y="-314295"/>
            <a:ext cx="13418410" cy="7374000"/>
            <a:chOff x="-648384" y="-408424"/>
            <a:chExt cx="13418410" cy="737400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9" y="258856"/>
              <a:ext cx="5370420" cy="405765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84" y="-408424"/>
              <a:ext cx="7062630" cy="5477964"/>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580" y="2498539"/>
              <a:ext cx="5671938" cy="377591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071" y="1882587"/>
              <a:ext cx="7598955" cy="5082989"/>
            </a:xfrm>
            <a:prstGeom prst="rect">
              <a:avLst/>
            </a:prstGeom>
          </p:spPr>
        </p:pic>
      </p:grpSp>
      <p:sp>
        <p:nvSpPr>
          <p:cNvPr id="10" name="TextBox 9"/>
          <p:cNvSpPr txBox="1"/>
          <p:nvPr/>
        </p:nvSpPr>
        <p:spPr>
          <a:xfrm>
            <a:off x="323663" y="4891253"/>
            <a:ext cx="5226111" cy="461665"/>
          </a:xfrm>
          <a:prstGeom prst="rect">
            <a:avLst/>
          </a:prstGeom>
          <a:noFill/>
        </p:spPr>
        <p:txBody>
          <a:bodyPr wrap="none" rtlCol="0">
            <a:spAutoFit/>
          </a:bodyPr>
          <a:lstStyle/>
          <a:p>
            <a:pPr algn="ctr"/>
            <a:r>
              <a:rPr lang="ru-RU" sz="2400" i="1" dirty="0" smtClean="0">
                <a:latin typeface="Bookman Old Style" panose="02050604050505020204" pitchFamily="18" charset="0"/>
              </a:rPr>
              <a:t>С мамой, Зинаидой Федоровной.</a:t>
            </a:r>
          </a:p>
        </p:txBody>
      </p:sp>
      <p:sp>
        <p:nvSpPr>
          <p:cNvPr id="11" name="TextBox 10"/>
          <p:cNvSpPr txBox="1"/>
          <p:nvPr/>
        </p:nvSpPr>
        <p:spPr>
          <a:xfrm>
            <a:off x="5944007" y="1716878"/>
            <a:ext cx="6160661" cy="461665"/>
          </a:xfrm>
          <a:prstGeom prst="rect">
            <a:avLst/>
          </a:prstGeom>
          <a:noFill/>
        </p:spPr>
        <p:txBody>
          <a:bodyPr wrap="none" rtlCol="0">
            <a:spAutoFit/>
          </a:bodyPr>
          <a:lstStyle/>
          <a:p>
            <a:pPr algn="ctr"/>
            <a:r>
              <a:rPr lang="ru-RU" sz="2400" i="1" dirty="0" smtClean="0">
                <a:latin typeface="Bookman Old Style" panose="02050604050505020204" pitchFamily="18" charset="0"/>
              </a:rPr>
              <a:t>С сестрой, Валентиной Николаевной.</a:t>
            </a:r>
          </a:p>
        </p:txBody>
      </p:sp>
    </p:spTree>
    <p:extLst>
      <p:ext uri="{BB962C8B-B14F-4D97-AF65-F5344CB8AC3E}">
        <p14:creationId xmlns:p14="http://schemas.microsoft.com/office/powerpoint/2010/main" val="221034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Группа 5"/>
          <p:cNvGrpSpPr/>
          <p:nvPr/>
        </p:nvGrpSpPr>
        <p:grpSpPr>
          <a:xfrm>
            <a:off x="564776" y="-335595"/>
            <a:ext cx="11058992" cy="6480901"/>
            <a:chOff x="-1572385" y="-786482"/>
            <a:chExt cx="14990211" cy="8424411"/>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84" y="0"/>
              <a:ext cx="11547432" cy="685800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385" y="-786482"/>
              <a:ext cx="14990211" cy="8424411"/>
            </a:xfrm>
            <a:prstGeom prst="rect">
              <a:avLst/>
            </a:prstGeom>
          </p:spPr>
        </p:pic>
      </p:grpSp>
      <p:sp>
        <p:nvSpPr>
          <p:cNvPr id="7" name="TextBox 6"/>
          <p:cNvSpPr txBox="1"/>
          <p:nvPr/>
        </p:nvSpPr>
        <p:spPr>
          <a:xfrm>
            <a:off x="3531307" y="5729807"/>
            <a:ext cx="5381602" cy="830997"/>
          </a:xfrm>
          <a:prstGeom prst="rect">
            <a:avLst/>
          </a:prstGeom>
          <a:noFill/>
        </p:spPr>
        <p:txBody>
          <a:bodyPr wrap="none" rtlCol="0">
            <a:spAutoFit/>
          </a:bodyPr>
          <a:lstStyle/>
          <a:p>
            <a:pPr algn="ctr"/>
            <a:r>
              <a:rPr lang="ru-RU" sz="2400" i="1" dirty="0" smtClean="0">
                <a:latin typeface="Bookman Old Style" panose="02050604050505020204" pitchFamily="18" charset="0"/>
              </a:rPr>
              <a:t>Рязанское музыкальное училище</a:t>
            </a:r>
          </a:p>
          <a:p>
            <a:pPr algn="ctr"/>
            <a:r>
              <a:rPr lang="ru-RU" sz="2400" i="1" dirty="0" smtClean="0">
                <a:latin typeface="Bookman Old Style" panose="02050604050505020204" pitchFamily="18" charset="0"/>
              </a:rPr>
              <a:t>1947 год. </a:t>
            </a:r>
          </a:p>
        </p:txBody>
      </p:sp>
    </p:spTree>
    <p:extLst>
      <p:ext uri="{BB962C8B-B14F-4D97-AF65-F5344CB8AC3E}">
        <p14:creationId xmlns:p14="http://schemas.microsoft.com/office/powerpoint/2010/main" val="2572178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Группа 1"/>
          <p:cNvGrpSpPr/>
          <p:nvPr/>
        </p:nvGrpSpPr>
        <p:grpSpPr>
          <a:xfrm>
            <a:off x="5533033" y="-601452"/>
            <a:ext cx="6124838" cy="7996845"/>
            <a:chOff x="3085668" y="-789710"/>
            <a:chExt cx="6124838" cy="7996845"/>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459" y="253451"/>
              <a:ext cx="4402457" cy="5840593"/>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149664" y="146294"/>
              <a:ext cx="7996845" cy="6124838"/>
            </a:xfrm>
            <a:prstGeom prst="rect">
              <a:avLst/>
            </a:prstGeom>
          </p:spPr>
        </p:pic>
      </p:grpSp>
      <p:sp>
        <p:nvSpPr>
          <p:cNvPr id="5" name="TextBox 4"/>
          <p:cNvSpPr txBox="1"/>
          <p:nvPr/>
        </p:nvSpPr>
        <p:spPr>
          <a:xfrm>
            <a:off x="735956" y="2746452"/>
            <a:ext cx="4355680" cy="1231106"/>
          </a:xfrm>
          <a:prstGeom prst="rect">
            <a:avLst/>
          </a:prstGeom>
          <a:noFill/>
        </p:spPr>
        <p:txBody>
          <a:bodyPr wrap="none" rtlCol="0">
            <a:spAutoFit/>
          </a:bodyPr>
          <a:lstStyle/>
          <a:p>
            <a:pPr algn="ctr"/>
            <a:r>
              <a:rPr lang="ru-RU" sz="2800" i="1" dirty="0" smtClean="0">
                <a:latin typeface="Bookman Old Style" panose="02050604050505020204" pitchFamily="18" charset="0"/>
              </a:rPr>
              <a:t>Екатерина Давыдовна</a:t>
            </a:r>
          </a:p>
          <a:p>
            <a:pPr algn="ctr"/>
            <a:r>
              <a:rPr lang="ru-RU" sz="2800" i="1" dirty="0" smtClean="0">
                <a:latin typeface="Bookman Old Style" panose="02050604050505020204" pitchFamily="18" charset="0"/>
              </a:rPr>
              <a:t>Аглинцева</a:t>
            </a:r>
          </a:p>
          <a:p>
            <a:pPr algn="ctr"/>
            <a:endParaRPr lang="ru-RU" i="1" dirty="0" smtClean="0">
              <a:latin typeface="Bookman Old Style" panose="02050604050505020204" pitchFamily="18" charset="0"/>
            </a:endParaRPr>
          </a:p>
        </p:txBody>
      </p:sp>
    </p:spTree>
    <p:extLst>
      <p:ext uri="{BB962C8B-B14F-4D97-AF65-F5344CB8AC3E}">
        <p14:creationId xmlns:p14="http://schemas.microsoft.com/office/powerpoint/2010/main" val="2059873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Группа 13"/>
          <p:cNvGrpSpPr/>
          <p:nvPr/>
        </p:nvGrpSpPr>
        <p:grpSpPr>
          <a:xfrm>
            <a:off x="7023722" y="-358598"/>
            <a:ext cx="4706983" cy="6402789"/>
            <a:chOff x="7485017" y="-473020"/>
            <a:chExt cx="4706983" cy="6402789"/>
          </a:xfrm>
        </p:grpSpPr>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Lst>
            </a:blip>
            <a:stretch>
              <a:fillRect/>
            </a:stretch>
          </p:blipFill>
          <p:spPr>
            <a:xfrm>
              <a:off x="8126639" y="446221"/>
              <a:ext cx="3417312" cy="4549114"/>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5017" y="-473020"/>
              <a:ext cx="4706983" cy="6402789"/>
            </a:xfrm>
            <a:prstGeom prst="rect">
              <a:avLst/>
            </a:prstGeom>
          </p:spPr>
        </p:pic>
      </p:grpSp>
      <p:grpSp>
        <p:nvGrpSpPr>
          <p:cNvPr id="16" name="Группа 15"/>
          <p:cNvGrpSpPr/>
          <p:nvPr/>
        </p:nvGrpSpPr>
        <p:grpSpPr>
          <a:xfrm>
            <a:off x="-391875" y="-280220"/>
            <a:ext cx="12122580" cy="6832242"/>
            <a:chOff x="-391875" y="-280220"/>
            <a:chExt cx="12122580" cy="6832242"/>
          </a:xfrm>
        </p:grpSpPr>
        <p:sp>
          <p:nvSpPr>
            <p:cNvPr id="7" name="TextBox 6"/>
            <p:cNvSpPr txBox="1"/>
            <p:nvPr/>
          </p:nvSpPr>
          <p:spPr>
            <a:xfrm>
              <a:off x="7121751" y="5536359"/>
              <a:ext cx="4608954" cy="1015663"/>
            </a:xfrm>
            <a:prstGeom prst="rect">
              <a:avLst/>
            </a:prstGeom>
            <a:noFill/>
          </p:spPr>
          <p:txBody>
            <a:bodyPr wrap="none" rtlCol="0">
              <a:spAutoFit/>
            </a:bodyPr>
            <a:lstStyle/>
            <a:p>
              <a:pPr algn="ctr"/>
              <a:r>
                <a:rPr lang="ru-RU" sz="2000" i="1" dirty="0" smtClean="0">
                  <a:latin typeface="Bookman Old Style" panose="02050604050505020204" pitchFamily="18" charset="0"/>
                </a:rPr>
                <a:t>У родительского дома </a:t>
              </a:r>
              <a:r>
                <a:rPr lang="ru-RU" sz="2000" i="1" dirty="0" err="1" smtClean="0">
                  <a:latin typeface="Bookman Old Style" panose="02050604050505020204" pitchFamily="18" charset="0"/>
                </a:rPr>
                <a:t>Холоповых</a:t>
              </a:r>
              <a:r>
                <a:rPr lang="ru-RU" sz="2000" i="1" dirty="0" smtClean="0">
                  <a:latin typeface="Bookman Old Style" panose="02050604050505020204" pitchFamily="18" charset="0"/>
                </a:rPr>
                <a:t> </a:t>
              </a:r>
            </a:p>
            <a:p>
              <a:pPr algn="ctr"/>
              <a:r>
                <a:rPr lang="ru-RU" sz="2000" i="1" dirty="0" smtClean="0">
                  <a:latin typeface="Bookman Old Style" panose="02050604050505020204" pitchFamily="18" charset="0"/>
                </a:rPr>
                <a:t>с А. </a:t>
              </a:r>
              <a:r>
                <a:rPr lang="ru-RU" sz="2000" i="1" dirty="0" err="1" smtClean="0">
                  <a:latin typeface="Bookman Old Style" panose="02050604050505020204" pitchFamily="18" charset="0"/>
                </a:rPr>
                <a:t>Бабием</a:t>
              </a:r>
              <a:r>
                <a:rPr lang="ru-RU" sz="2000" i="1" dirty="0" smtClean="0">
                  <a:latin typeface="Bookman Old Style" panose="02050604050505020204" pitchFamily="18" charset="0"/>
                </a:rPr>
                <a:t>,</a:t>
              </a:r>
            </a:p>
            <a:p>
              <a:pPr algn="ctr"/>
              <a:r>
                <a:rPr lang="ru-RU" sz="2000" i="1" dirty="0" smtClean="0">
                  <a:latin typeface="Bookman Old Style" panose="02050604050505020204" pitchFamily="18" charset="0"/>
                </a:rPr>
                <a:t>рязанским художником.</a:t>
              </a:r>
            </a:p>
          </p:txBody>
        </p:sp>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737" y="372510"/>
              <a:ext cx="5567082" cy="4696540"/>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75" y="-280220"/>
              <a:ext cx="7682393" cy="6158755"/>
            </a:xfrm>
            <a:prstGeom prst="rect">
              <a:avLst/>
            </a:prstGeom>
          </p:spPr>
        </p:pic>
      </p:grpSp>
      <p:sp>
        <p:nvSpPr>
          <p:cNvPr id="15" name="TextBox 14"/>
          <p:cNvSpPr txBox="1"/>
          <p:nvPr/>
        </p:nvSpPr>
        <p:spPr>
          <a:xfrm>
            <a:off x="365072" y="5536358"/>
            <a:ext cx="6487673" cy="1015663"/>
          </a:xfrm>
          <a:prstGeom prst="rect">
            <a:avLst/>
          </a:prstGeom>
          <a:noFill/>
        </p:spPr>
        <p:txBody>
          <a:bodyPr wrap="none" rtlCol="0">
            <a:spAutoFit/>
          </a:bodyPr>
          <a:lstStyle/>
          <a:p>
            <a:pPr algn="ctr"/>
            <a:r>
              <a:rPr lang="ru-RU" sz="2000" i="1" dirty="0" smtClean="0">
                <a:latin typeface="Bookman Old Style" panose="02050604050505020204" pitchFamily="18" charset="0"/>
              </a:rPr>
              <a:t>Рязань, 1-й проезд Гагарина, д. 3, </a:t>
            </a:r>
          </a:p>
          <a:p>
            <a:pPr algn="ctr"/>
            <a:r>
              <a:rPr lang="ru-RU" sz="2000" i="1" dirty="0">
                <a:latin typeface="Bookman Old Style" panose="02050604050505020204" pitchFamily="18" charset="0"/>
              </a:rPr>
              <a:t>д</a:t>
            </a:r>
            <a:r>
              <a:rPr lang="ru-RU" sz="2000" i="1" dirty="0" smtClean="0">
                <a:latin typeface="Bookman Old Style" panose="02050604050505020204" pitchFamily="18" charset="0"/>
              </a:rPr>
              <a:t>ом Лоскутовых, в котором семья </a:t>
            </a:r>
            <a:r>
              <a:rPr lang="ru-RU" sz="2000" i="1" dirty="0" err="1" smtClean="0">
                <a:latin typeface="Bookman Old Style" panose="02050604050505020204" pitchFamily="18" charset="0"/>
              </a:rPr>
              <a:t>Холоповых</a:t>
            </a:r>
            <a:endParaRPr lang="ru-RU" sz="2000" i="1" dirty="0" smtClean="0">
              <a:latin typeface="Bookman Old Style" panose="02050604050505020204" pitchFamily="18" charset="0"/>
            </a:endParaRPr>
          </a:p>
          <a:p>
            <a:pPr algn="ctr"/>
            <a:r>
              <a:rPr lang="ru-RU" sz="2000" i="1" dirty="0">
                <a:latin typeface="Bookman Old Style" panose="02050604050505020204" pitchFamily="18" charset="0"/>
              </a:rPr>
              <a:t>в</a:t>
            </a:r>
            <a:r>
              <a:rPr lang="ru-RU" sz="2000" i="1" dirty="0" smtClean="0">
                <a:latin typeface="Bookman Old Style" panose="02050604050505020204" pitchFamily="18" charset="0"/>
              </a:rPr>
              <a:t> течение 30 лет жила впятером в 1 комнате.</a:t>
            </a:r>
          </a:p>
        </p:txBody>
      </p:sp>
    </p:spTree>
    <p:extLst>
      <p:ext uri="{BB962C8B-B14F-4D97-AF65-F5344CB8AC3E}">
        <p14:creationId xmlns:p14="http://schemas.microsoft.com/office/powerpoint/2010/main" val="2907126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Группа 5"/>
          <p:cNvGrpSpPr/>
          <p:nvPr/>
        </p:nvGrpSpPr>
        <p:grpSpPr>
          <a:xfrm>
            <a:off x="3548269" y="-40296"/>
            <a:ext cx="9277797" cy="6715007"/>
            <a:chOff x="211016" y="-597877"/>
            <a:chExt cx="11641016" cy="8097715"/>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09537"/>
              <a:ext cx="9296400" cy="6638925"/>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16" y="-597877"/>
              <a:ext cx="11641016" cy="8097715"/>
            </a:xfrm>
            <a:prstGeom prst="rect">
              <a:avLst/>
            </a:prstGeom>
          </p:spPr>
        </p:pic>
      </p:grpSp>
      <p:sp>
        <p:nvSpPr>
          <p:cNvPr id="7" name="TextBox 6"/>
          <p:cNvSpPr txBox="1"/>
          <p:nvPr/>
        </p:nvSpPr>
        <p:spPr>
          <a:xfrm>
            <a:off x="130688" y="2443574"/>
            <a:ext cx="4176143" cy="1477328"/>
          </a:xfrm>
          <a:prstGeom prst="rect">
            <a:avLst/>
          </a:prstGeom>
          <a:noFill/>
        </p:spPr>
        <p:txBody>
          <a:bodyPr wrap="none" rtlCol="0">
            <a:spAutoFit/>
          </a:bodyPr>
          <a:lstStyle/>
          <a:p>
            <a:pPr algn="ctr"/>
            <a:r>
              <a:rPr lang="ru-RU" i="1" dirty="0" smtClean="0">
                <a:latin typeface="Bookman Old Style" panose="02050604050505020204" pitchFamily="18" charset="0"/>
              </a:rPr>
              <a:t>Студенты Московской </a:t>
            </a:r>
          </a:p>
          <a:p>
            <a:pPr algn="ctr"/>
            <a:r>
              <a:rPr lang="ru-RU" i="1" dirty="0" smtClean="0">
                <a:latin typeface="Bookman Old Style" panose="02050604050505020204" pitchFamily="18" charset="0"/>
              </a:rPr>
              <a:t>государственной </a:t>
            </a:r>
          </a:p>
          <a:p>
            <a:pPr algn="ctr"/>
            <a:r>
              <a:rPr lang="ru-RU" i="1" dirty="0" smtClean="0">
                <a:latin typeface="Bookman Old Style" panose="02050604050505020204" pitchFamily="18" charset="0"/>
              </a:rPr>
              <a:t>консерватории</a:t>
            </a:r>
          </a:p>
          <a:p>
            <a:pPr algn="ctr"/>
            <a:r>
              <a:rPr lang="ru-RU" i="1" dirty="0" smtClean="0">
                <a:latin typeface="Bookman Old Style" panose="02050604050505020204" pitchFamily="18" charset="0"/>
              </a:rPr>
              <a:t> с профессором И.В. </a:t>
            </a:r>
            <a:r>
              <a:rPr lang="ru-RU" i="1" dirty="0" err="1" smtClean="0">
                <a:latin typeface="Bookman Old Style" panose="02050604050505020204" pitchFamily="18" charset="0"/>
              </a:rPr>
              <a:t>Способиным</a:t>
            </a:r>
            <a:r>
              <a:rPr lang="ru-RU" i="1" dirty="0" smtClean="0">
                <a:latin typeface="Bookman Old Style" panose="02050604050505020204" pitchFamily="18" charset="0"/>
              </a:rPr>
              <a:t>. </a:t>
            </a:r>
          </a:p>
          <a:p>
            <a:pPr algn="ctr"/>
            <a:r>
              <a:rPr lang="ru-RU" i="1" dirty="0" smtClean="0">
                <a:latin typeface="Bookman Old Style" panose="02050604050505020204" pitchFamily="18" charset="0"/>
              </a:rPr>
              <a:t>1950 год.</a:t>
            </a:r>
          </a:p>
        </p:txBody>
      </p:sp>
    </p:spTree>
    <p:extLst>
      <p:ext uri="{BB962C8B-B14F-4D97-AF65-F5344CB8AC3E}">
        <p14:creationId xmlns:p14="http://schemas.microsoft.com/office/powerpoint/2010/main" val="2207797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Группа 3"/>
          <p:cNvGrpSpPr/>
          <p:nvPr/>
        </p:nvGrpSpPr>
        <p:grpSpPr>
          <a:xfrm>
            <a:off x="-245439" y="136057"/>
            <a:ext cx="3636742" cy="4476614"/>
            <a:chOff x="2042105" y="-914400"/>
            <a:chExt cx="8077844" cy="8678487"/>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0183" y="0"/>
              <a:ext cx="5831633" cy="6858000"/>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741783" y="-614078"/>
              <a:ext cx="8678487" cy="8077844"/>
            </a:xfrm>
            <a:prstGeom prst="rect">
              <a:avLst/>
            </a:prstGeom>
          </p:spPr>
        </p:pic>
      </p:grpSp>
      <p:sp>
        <p:nvSpPr>
          <p:cNvPr id="6" name="TextBox 5"/>
          <p:cNvSpPr txBox="1"/>
          <p:nvPr/>
        </p:nvSpPr>
        <p:spPr>
          <a:xfrm>
            <a:off x="342711" y="4364529"/>
            <a:ext cx="2698175" cy="923330"/>
          </a:xfrm>
          <a:prstGeom prst="rect">
            <a:avLst/>
          </a:prstGeom>
          <a:noFill/>
        </p:spPr>
        <p:txBody>
          <a:bodyPr wrap="none" rtlCol="0">
            <a:spAutoFit/>
          </a:bodyPr>
          <a:lstStyle/>
          <a:p>
            <a:pPr algn="ctr"/>
            <a:r>
              <a:rPr lang="ru-RU" i="1" dirty="0" smtClean="0">
                <a:latin typeface="Bookman Old Style" panose="02050604050505020204" pitchFamily="18" charset="0"/>
              </a:rPr>
              <a:t>Игорь Владимирович </a:t>
            </a:r>
          </a:p>
          <a:p>
            <a:pPr algn="ctr"/>
            <a:r>
              <a:rPr lang="ru-RU" i="1" dirty="0" err="1" smtClean="0">
                <a:latin typeface="Bookman Old Style" panose="02050604050505020204" pitchFamily="18" charset="0"/>
              </a:rPr>
              <a:t>Способин</a:t>
            </a:r>
            <a:endParaRPr lang="ru-RU" i="1" dirty="0" smtClean="0">
              <a:latin typeface="Bookman Old Style" panose="02050604050505020204" pitchFamily="18" charset="0"/>
            </a:endParaRPr>
          </a:p>
          <a:p>
            <a:pPr algn="ctr"/>
            <a:endParaRPr lang="ru-RU" i="1" dirty="0" smtClean="0">
              <a:latin typeface="Bookman Old Style" panose="02050604050505020204" pitchFamily="18" charset="0"/>
            </a:endParaRPr>
          </a:p>
        </p:txBody>
      </p:sp>
      <p:grpSp>
        <p:nvGrpSpPr>
          <p:cNvPr id="7" name="Группа 6"/>
          <p:cNvGrpSpPr/>
          <p:nvPr/>
        </p:nvGrpSpPr>
        <p:grpSpPr>
          <a:xfrm>
            <a:off x="2849367" y="122609"/>
            <a:ext cx="3511091" cy="4476615"/>
            <a:chOff x="2667000" y="-914400"/>
            <a:chExt cx="6858000" cy="8678487"/>
          </a:xfrm>
        </p:grpSpPr>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3145" y="0"/>
              <a:ext cx="5425710" cy="685800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756756" y="-4156"/>
              <a:ext cx="8678487" cy="6858000"/>
            </a:xfrm>
            <a:prstGeom prst="rect">
              <a:avLst/>
            </a:prstGeom>
          </p:spPr>
        </p:pic>
      </p:grpSp>
      <p:grpSp>
        <p:nvGrpSpPr>
          <p:cNvPr id="10" name="Группа 9"/>
          <p:cNvGrpSpPr/>
          <p:nvPr/>
        </p:nvGrpSpPr>
        <p:grpSpPr>
          <a:xfrm>
            <a:off x="5836023" y="95714"/>
            <a:ext cx="3738282" cy="4516957"/>
            <a:chOff x="2850988" y="-817685"/>
            <a:chExt cx="6363354" cy="8387862"/>
          </a:xfrm>
        </p:grpSpPr>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4709" y="340823"/>
              <a:ext cx="4568453" cy="6051664"/>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838734" y="194569"/>
              <a:ext cx="8387862" cy="6363354"/>
            </a:xfrm>
            <a:prstGeom prst="rect">
              <a:avLst/>
            </a:prstGeom>
          </p:spPr>
        </p:pic>
      </p:grpSp>
      <p:grpSp>
        <p:nvGrpSpPr>
          <p:cNvPr id="13" name="Группа 12"/>
          <p:cNvGrpSpPr/>
          <p:nvPr/>
        </p:nvGrpSpPr>
        <p:grpSpPr>
          <a:xfrm>
            <a:off x="9049871" y="95714"/>
            <a:ext cx="3290114" cy="4516957"/>
            <a:chOff x="3000452" y="-905606"/>
            <a:chExt cx="6178714" cy="8678487"/>
          </a:xfrm>
        </p:grpSpPr>
        <p:pic>
          <p:nvPicPr>
            <p:cNvPr id="14" name="Рисунок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4106" y="0"/>
              <a:ext cx="4443788" cy="6858000"/>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750565" y="344281"/>
              <a:ext cx="8678487" cy="6178714"/>
            </a:xfrm>
            <a:prstGeom prst="rect">
              <a:avLst/>
            </a:prstGeom>
          </p:spPr>
        </p:pic>
      </p:grpSp>
      <p:sp>
        <p:nvSpPr>
          <p:cNvPr id="16" name="TextBox 15"/>
          <p:cNvSpPr txBox="1"/>
          <p:nvPr/>
        </p:nvSpPr>
        <p:spPr>
          <a:xfrm>
            <a:off x="3391304" y="4316400"/>
            <a:ext cx="2509020" cy="646331"/>
          </a:xfrm>
          <a:prstGeom prst="rect">
            <a:avLst/>
          </a:prstGeom>
          <a:noFill/>
        </p:spPr>
        <p:txBody>
          <a:bodyPr wrap="none" rtlCol="0">
            <a:spAutoFit/>
          </a:bodyPr>
          <a:lstStyle/>
          <a:p>
            <a:pPr algn="ctr"/>
            <a:r>
              <a:rPr lang="ru-RU" i="1" dirty="0" smtClean="0">
                <a:latin typeface="Bookman Old Style" panose="02050604050505020204" pitchFamily="18" charset="0"/>
              </a:rPr>
              <a:t>Виктор Абрамович </a:t>
            </a:r>
          </a:p>
          <a:p>
            <a:pPr algn="ctr"/>
            <a:r>
              <a:rPr lang="ru-RU" i="1" dirty="0" err="1" smtClean="0">
                <a:latin typeface="Bookman Old Style" panose="02050604050505020204" pitchFamily="18" charset="0"/>
              </a:rPr>
              <a:t>Цуккерман</a:t>
            </a:r>
            <a:endParaRPr lang="ru-RU" i="1" dirty="0" smtClean="0">
              <a:latin typeface="Bookman Old Style" panose="02050604050505020204" pitchFamily="18" charset="0"/>
            </a:endParaRPr>
          </a:p>
        </p:txBody>
      </p:sp>
      <p:sp>
        <p:nvSpPr>
          <p:cNvPr id="17" name="TextBox 16"/>
          <p:cNvSpPr txBox="1"/>
          <p:nvPr/>
        </p:nvSpPr>
        <p:spPr>
          <a:xfrm>
            <a:off x="6377961" y="4313211"/>
            <a:ext cx="2686954" cy="923330"/>
          </a:xfrm>
          <a:prstGeom prst="rect">
            <a:avLst/>
          </a:prstGeom>
          <a:noFill/>
        </p:spPr>
        <p:txBody>
          <a:bodyPr wrap="none" rtlCol="0">
            <a:spAutoFit/>
          </a:bodyPr>
          <a:lstStyle/>
          <a:p>
            <a:pPr algn="ctr"/>
            <a:r>
              <a:rPr lang="ru-RU" i="1" dirty="0" smtClean="0">
                <a:latin typeface="Bookman Old Style" panose="02050604050505020204" pitchFamily="18" charset="0"/>
              </a:rPr>
              <a:t>Юрий Александрович</a:t>
            </a:r>
          </a:p>
          <a:p>
            <a:pPr algn="ctr"/>
            <a:r>
              <a:rPr lang="ru-RU" i="1" dirty="0" smtClean="0">
                <a:latin typeface="Bookman Old Style" panose="02050604050505020204" pitchFamily="18" charset="0"/>
              </a:rPr>
              <a:t>Фортунатов</a:t>
            </a:r>
          </a:p>
          <a:p>
            <a:pPr algn="ctr"/>
            <a:endParaRPr lang="ru-RU" i="1" dirty="0" smtClean="0">
              <a:latin typeface="Bookman Old Style" panose="02050604050505020204" pitchFamily="18" charset="0"/>
            </a:endParaRPr>
          </a:p>
        </p:txBody>
      </p:sp>
      <p:sp>
        <p:nvSpPr>
          <p:cNvPr id="18" name="TextBox 17"/>
          <p:cNvSpPr txBox="1"/>
          <p:nvPr/>
        </p:nvSpPr>
        <p:spPr>
          <a:xfrm>
            <a:off x="9836406" y="4313211"/>
            <a:ext cx="1782859" cy="923330"/>
          </a:xfrm>
          <a:prstGeom prst="rect">
            <a:avLst/>
          </a:prstGeom>
          <a:noFill/>
        </p:spPr>
        <p:txBody>
          <a:bodyPr wrap="none" rtlCol="0">
            <a:spAutoFit/>
          </a:bodyPr>
          <a:lstStyle/>
          <a:p>
            <a:pPr algn="ctr"/>
            <a:r>
              <a:rPr lang="ru-RU" i="1" dirty="0" smtClean="0">
                <a:latin typeface="Bookman Old Style" panose="02050604050505020204" pitchFamily="18" charset="0"/>
              </a:rPr>
              <a:t>Роман Ильич </a:t>
            </a:r>
          </a:p>
          <a:p>
            <a:pPr algn="ctr"/>
            <a:r>
              <a:rPr lang="ru-RU" i="1" dirty="0" err="1" smtClean="0">
                <a:latin typeface="Bookman Old Style" panose="02050604050505020204" pitchFamily="18" charset="0"/>
              </a:rPr>
              <a:t>Губер</a:t>
            </a:r>
            <a:endParaRPr lang="ru-RU" i="1" dirty="0" smtClean="0">
              <a:latin typeface="Bookman Old Style" panose="02050604050505020204" pitchFamily="18" charset="0"/>
            </a:endParaRPr>
          </a:p>
          <a:p>
            <a:pPr algn="ctr"/>
            <a:endParaRPr lang="ru-RU" i="1" dirty="0" smtClean="0">
              <a:latin typeface="Bookman Old Style" panose="02050604050505020204" pitchFamily="18" charset="0"/>
            </a:endParaRPr>
          </a:p>
        </p:txBody>
      </p:sp>
    </p:spTree>
    <p:extLst>
      <p:ext uri="{BB962C8B-B14F-4D97-AF65-F5344CB8AC3E}">
        <p14:creationId xmlns:p14="http://schemas.microsoft.com/office/powerpoint/2010/main" val="1124974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340</Words>
  <Application>Microsoft Office PowerPoint</Application>
  <PresentationFormat>Широкоэкранный</PresentationFormat>
  <Paragraphs>126</Paragraphs>
  <Slides>26</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Book Antiqua</vt:lpstr>
      <vt:lpstr>Bookman Old Style</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75</cp:revision>
  <dcterms:created xsi:type="dcterms:W3CDTF">2022-03-28T07:55:56Z</dcterms:created>
  <dcterms:modified xsi:type="dcterms:W3CDTF">2022-05-11T06:19:47Z</dcterms:modified>
</cp:coreProperties>
</file>